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  <p:sldMasterId id="2147483685" r:id="rId2"/>
  </p:sldMasterIdLst>
  <p:notesMasterIdLst>
    <p:notesMasterId r:id="rId57"/>
  </p:notesMasterIdLst>
  <p:sldIdLst>
    <p:sldId id="310" r:id="rId3"/>
    <p:sldId id="590" r:id="rId4"/>
    <p:sldId id="591" r:id="rId5"/>
    <p:sldId id="595" r:id="rId6"/>
    <p:sldId id="603" r:id="rId7"/>
    <p:sldId id="592" r:id="rId8"/>
    <p:sldId id="632" r:id="rId9"/>
    <p:sldId id="593" r:id="rId10"/>
    <p:sldId id="616" r:id="rId11"/>
    <p:sldId id="618" r:id="rId12"/>
    <p:sldId id="619" r:id="rId13"/>
    <p:sldId id="615" r:id="rId14"/>
    <p:sldId id="669" r:id="rId15"/>
    <p:sldId id="620" r:id="rId16"/>
    <p:sldId id="661" r:id="rId17"/>
    <p:sldId id="662" r:id="rId18"/>
    <p:sldId id="665" r:id="rId19"/>
    <p:sldId id="664" r:id="rId20"/>
    <p:sldId id="667" r:id="rId21"/>
    <p:sldId id="576" r:id="rId22"/>
    <p:sldId id="581" r:id="rId23"/>
    <p:sldId id="634" r:id="rId24"/>
    <p:sldId id="625" r:id="rId25"/>
    <p:sldId id="545" r:id="rId26"/>
    <p:sldId id="670" r:id="rId27"/>
    <p:sldId id="610" r:id="rId28"/>
    <p:sldId id="673" r:id="rId29"/>
    <p:sldId id="633" r:id="rId30"/>
    <p:sldId id="635" r:id="rId31"/>
    <p:sldId id="647" r:id="rId32"/>
    <p:sldId id="546" r:id="rId33"/>
    <p:sldId id="547" r:id="rId34"/>
    <p:sldId id="582" r:id="rId35"/>
    <p:sldId id="674" r:id="rId36"/>
    <p:sldId id="675" r:id="rId37"/>
    <p:sldId id="659" r:id="rId38"/>
    <p:sldId id="549" r:id="rId39"/>
    <p:sldId id="551" r:id="rId40"/>
    <p:sldId id="636" r:id="rId41"/>
    <p:sldId id="621" r:id="rId42"/>
    <p:sldId id="550" r:id="rId43"/>
    <p:sldId id="554" r:id="rId44"/>
    <p:sldId id="639" r:id="rId45"/>
    <p:sldId id="556" r:id="rId46"/>
    <p:sldId id="555" r:id="rId47"/>
    <p:sldId id="668" r:id="rId48"/>
    <p:sldId id="552" r:id="rId49"/>
    <p:sldId id="622" r:id="rId50"/>
    <p:sldId id="594" r:id="rId51"/>
    <p:sldId id="677" r:id="rId52"/>
    <p:sldId id="678" r:id="rId53"/>
    <p:sldId id="611" r:id="rId54"/>
    <p:sldId id="589" r:id="rId55"/>
    <p:sldId id="481" r:id="rId56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69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00" autoAdjust="0"/>
    <p:restoredTop sz="91441" autoAdjust="0"/>
  </p:normalViewPr>
  <p:slideViewPr>
    <p:cSldViewPr snapToObjects="1" showGuides="1">
      <p:cViewPr varScale="1">
        <p:scale>
          <a:sx n="75" d="100"/>
          <a:sy n="75" d="100"/>
        </p:scale>
        <p:origin x="-80" y="-192"/>
      </p:cViewPr>
      <p:guideLst>
        <p:guide orient="horz" pos="2069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512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5123" name="日期占位符 512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5124" name="幻灯片图像占位符 5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5125" name="文本占位符 5124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5126" name="页脚占位符 512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5127" name="灯片编号占位符 5126"/>
          <p:cNvSpPr>
            <a:spLocks noGrp="1"/>
          </p:cNvSpPr>
          <p:nvPr>
            <p:ph type="sldNum" sz="quarter" idx="5"/>
          </p:nvPr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4428147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7"/>
          <p:cNvPicPr>
            <a:picLocks noChangeAspect="1"/>
          </p:cNvPicPr>
          <p:nvPr/>
        </p:nvPicPr>
        <p:blipFill>
          <a:blip r:embed="rId3"/>
          <a:srcRect l="233" t="12302" r="1752" b="160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KSO_BC1"/>
          <p:cNvSpPr>
            <a:spLocks noGrp="1"/>
          </p:cNvSpPr>
          <p:nvPr>
            <p:ph type="subTitle" idx="1"/>
          </p:nvPr>
        </p:nvSpPr>
        <p:spPr>
          <a:xfrm>
            <a:off x="6400800" y="2286000"/>
            <a:ext cx="5181600" cy="46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000" kern="1200">
                <a:solidFill>
                  <a:srgbClr val="6D6D6D"/>
                </a:solidFill>
              </a:defRPr>
            </a:lvl1pPr>
            <a:lvl2pPr marL="0" lvl="1" indent="0" algn="ctr">
              <a:buNone/>
              <a:defRPr sz="2000" kern="1200">
                <a:solidFill>
                  <a:srgbClr val="6D6D6D"/>
                </a:solidFill>
              </a:defRPr>
            </a:lvl2pPr>
            <a:lvl3pPr marL="685800" lvl="2" indent="-685800" algn="ctr">
              <a:buNone/>
              <a:defRPr sz="2000" kern="1200">
                <a:solidFill>
                  <a:srgbClr val="6D6D6D"/>
                </a:solidFill>
              </a:defRPr>
            </a:lvl3pPr>
            <a:lvl4pPr marL="1028700" lvl="3" indent="-1028700" algn="ctr">
              <a:buNone/>
              <a:defRPr sz="2000" kern="1200">
                <a:solidFill>
                  <a:srgbClr val="6D6D6D"/>
                </a:solidFill>
              </a:defRPr>
            </a:lvl4pPr>
            <a:lvl5pPr marL="1371600" lvl="4" indent="-1371600" algn="ctr">
              <a:buNone/>
              <a:defRPr sz="2000" kern="1200">
                <a:solidFill>
                  <a:srgbClr val="6D6D6D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103" name="KSO_BT1"/>
          <p:cNvSpPr>
            <a:spLocks noGrp="1"/>
          </p:cNvSpPr>
          <p:nvPr>
            <p:ph type="ctrTitle"/>
          </p:nvPr>
        </p:nvSpPr>
        <p:spPr>
          <a:xfrm>
            <a:off x="6411913" y="1216025"/>
            <a:ext cx="5181600" cy="1022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kern="12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099" name="KSO_FD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fontAlgn="base"/>
            <a:fld id="{BB962C8B-B14F-4D97-AF65-F5344CB8AC3E}" type="datetime1">
              <a:rPr lang="en-US" altLang="x-non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noProof="1"/>
          </a:p>
        </p:txBody>
      </p:sp>
      <p:sp>
        <p:nvSpPr>
          <p:cNvPr id="4100" name="KSO_FT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fontAlgn="base"/>
            <a:endParaRPr lang="zh-CN" altLang="en-US" noProof="1"/>
          </a:p>
        </p:txBody>
      </p:sp>
      <p:sp>
        <p:nvSpPr>
          <p:cNvPr id="4101" name="KSO_FN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fontAlgn="base"/>
            <a:fld id="{9A0DB2DC-4C9A-4742-B13C-FB6460FD3503}" type="slidenum">
              <a:rPr lang="en-US" altLang="x-non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noProof="1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8413" y="214313"/>
            <a:ext cx="2738438" cy="6019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3100" y="214313"/>
            <a:ext cx="8056563" cy="6019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E:\Chinacache\PPT\公司PPT模板\底纹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5680"/>
            <a:ext cx="12192000" cy="5137672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 userDrawn="1"/>
        </p:nvCxnSpPr>
        <p:spPr>
          <a:xfrm rot="5400000">
            <a:off x="2210229" y="487084"/>
            <a:ext cx="66675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88773" y="260004"/>
            <a:ext cx="7310535" cy="47711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08300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>
          <a:xfrm>
            <a:off x="11666411" y="6588559"/>
            <a:ext cx="525589" cy="201373"/>
          </a:xfrm>
          <a:solidFill>
            <a:srgbClr val="F08300"/>
          </a:solidFill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BD2DC0A-31CA-4DCB-899E-B2FAFD407397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381" y="136884"/>
            <a:ext cx="1536171" cy="699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29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4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38238" y="1133475"/>
            <a:ext cx="5139420" cy="5100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87430" y="1133475"/>
            <a:ext cx="5139420" cy="5100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11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53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27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2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0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08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25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88413" y="214313"/>
            <a:ext cx="2738438" cy="6019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3100" y="214313"/>
            <a:ext cx="8056563" cy="6019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38238" y="1133475"/>
            <a:ext cx="5139420" cy="5100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87430" y="1133475"/>
            <a:ext cx="5139420" cy="5100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1"/>
          <p:cNvPicPr>
            <a:picLocks noChangeAspect="1"/>
          </p:cNvPicPr>
          <p:nvPr/>
        </p:nvPicPr>
        <p:blipFill>
          <a:blip r:embed="rId15"/>
          <a:srcRect l="1474" t="26028" r="6166" b="4485"/>
          <a:stretch>
            <a:fillRect/>
          </a:stretch>
        </p:blipFill>
        <p:spPr>
          <a:xfrm>
            <a:off x="0" y="2338388"/>
            <a:ext cx="7899400" cy="4519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fontAlgn="base"/>
            <a:fld id="{BB962C8B-B14F-4D97-AF65-F5344CB8AC3E}" type="datetime1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12/4/2019</a:t>
            </a:fld>
            <a:endParaRPr lang="en-US" altLang="x-none" strike="noStrike" noProof="1"/>
          </a:p>
        </p:txBody>
      </p:sp>
      <p:sp>
        <p:nvSpPr>
          <p:cNvPr id="3076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077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3078" name="KSO_BC1"/>
          <p:cNvSpPr>
            <a:spLocks noGrp="1"/>
          </p:cNvSpPr>
          <p:nvPr>
            <p:ph type="body"/>
          </p:nvPr>
        </p:nvSpPr>
        <p:spPr>
          <a:xfrm>
            <a:off x="1138238" y="1133475"/>
            <a:ext cx="10488612" cy="5100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6195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079" name="KSO_BT1"/>
          <p:cNvSpPr>
            <a:spLocks noGrp="1"/>
          </p:cNvSpPr>
          <p:nvPr>
            <p:ph type="title"/>
          </p:nvPr>
        </p:nvSpPr>
        <p:spPr>
          <a:xfrm>
            <a:off x="673100" y="214313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/>
  <p:txStyles>
    <p:titleStyle>
      <a:lvl1pPr marL="0" lvl="0" indent="0" algn="l" defTabSz="6858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200" b="0" i="0" u="none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lvl="0" indent="-361950" algn="just" defTabSz="685800" eaLnBrk="1" fontAlgn="base" latinLnBrk="0" hangingPunct="1">
        <a:lnSpc>
          <a:spcPct val="110000"/>
        </a:lnSpc>
        <a:spcBef>
          <a:spcPts val="12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2" charset="2"/>
        <a:buChar char=""/>
        <a:defRPr sz="2400" b="1" i="0" u="none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361950" lvl="1" indent="-361950" algn="l" defTabSz="685800" eaLnBrk="1" fontAlgn="base" latinLnBrk="0" hangingPunct="1">
        <a:lnSpc>
          <a:spcPct val="120000"/>
        </a:lnSpc>
        <a:spcBef>
          <a:spcPct val="0"/>
        </a:spcBef>
        <a:spcAft>
          <a:spcPts val="1200"/>
        </a:spcAft>
        <a:buClr>
          <a:srgbClr val="7AD0EB"/>
        </a:buClr>
        <a:buFont typeface="幼圆" panose="02010509060101010101" pitchFamily="1" charset="-122"/>
        <a:buChar char=" 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fld id="{BB962C8B-B14F-4D97-AF65-F5344CB8AC3E}" type="datetime1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12/4/2019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3076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endParaRPr lang="zh-CN" altLang="en-US" noProof="1">
              <a:solidFill>
                <a:srgbClr val="47494B"/>
              </a:solidFill>
            </a:endParaRPr>
          </a:p>
        </p:txBody>
      </p:sp>
      <p:sp>
        <p:nvSpPr>
          <p:cNvPr id="3077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fld id="{9A0DB2DC-4C9A-4742-B13C-FB6460FD3503}" type="slidenum">
              <a:rPr lang="en-US" altLang="x-none" noProof="1" dirty="0">
                <a:solidFill>
                  <a:srgbClr val="47494B"/>
                </a:solidFill>
                <a:cs typeface="+mn-ea"/>
              </a:rPr>
              <a:pPr/>
              <a:t>‹#›</a:t>
            </a:fld>
            <a:endParaRPr lang="en-US" altLang="x-none" noProof="1">
              <a:solidFill>
                <a:srgbClr val="47494B"/>
              </a:solidFill>
            </a:endParaRPr>
          </a:p>
        </p:txBody>
      </p:sp>
      <p:sp>
        <p:nvSpPr>
          <p:cNvPr id="3078" name="KSO_BC1"/>
          <p:cNvSpPr>
            <a:spLocks noGrp="1"/>
          </p:cNvSpPr>
          <p:nvPr>
            <p:ph type="body"/>
          </p:nvPr>
        </p:nvSpPr>
        <p:spPr>
          <a:xfrm>
            <a:off x="1138238" y="1133475"/>
            <a:ext cx="10488612" cy="5100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6195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079" name="KSO_BT1"/>
          <p:cNvSpPr>
            <a:spLocks noGrp="1"/>
          </p:cNvSpPr>
          <p:nvPr>
            <p:ph type="title"/>
          </p:nvPr>
        </p:nvSpPr>
        <p:spPr>
          <a:xfrm>
            <a:off x="673100" y="214313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44472" y="249620"/>
            <a:ext cx="1656184" cy="7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hf sldNum="0" hdr="0" ftr="0"/>
  <p:txStyles>
    <p:titleStyle>
      <a:lvl1pPr marL="0" lvl="0" indent="0" algn="l" defTabSz="6858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200" b="0" i="0" u="none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lvl="0" indent="-361950" algn="just" defTabSz="685800" eaLnBrk="1" fontAlgn="base" latinLnBrk="0" hangingPunct="1">
        <a:lnSpc>
          <a:spcPct val="110000"/>
        </a:lnSpc>
        <a:spcBef>
          <a:spcPts val="1200"/>
        </a:spcBef>
        <a:spcAft>
          <a:spcPct val="0"/>
        </a:spcAft>
        <a:buClr>
          <a:schemeClr val="accent2"/>
        </a:buClr>
        <a:buSzPct val="50000"/>
        <a:buFont typeface="Wingdings 2" panose="05020102010507070707" pitchFamily="2" charset="2"/>
        <a:buChar char=""/>
        <a:defRPr sz="2400" b="1" i="0" u="none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361950" lvl="1" indent="-361950" algn="l" defTabSz="685800" eaLnBrk="1" fontAlgn="base" latinLnBrk="0" hangingPunct="1">
        <a:lnSpc>
          <a:spcPct val="120000"/>
        </a:lnSpc>
        <a:spcBef>
          <a:spcPct val="0"/>
        </a:spcBef>
        <a:spcAft>
          <a:spcPts val="1200"/>
        </a:spcAft>
        <a:buClr>
          <a:srgbClr val="7AD0EB"/>
        </a:buClr>
        <a:buFont typeface="幼圆" panose="02010509060101010101" pitchFamily="1" charset="-122"/>
        <a:buChar char=" 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68580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55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das.cn/" TargetMode="External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C:\Users\liuqiao\Desktop\组件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560388"/>
            <a:ext cx="1776413" cy="65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5"/>
          <p:cNvSpPr/>
          <p:nvPr/>
        </p:nvSpPr>
        <p:spPr>
          <a:xfrm>
            <a:off x="3175" y="4873625"/>
            <a:ext cx="12196763" cy="1646238"/>
          </a:xfrm>
          <a:prstGeom prst="rect">
            <a:avLst/>
          </a:prstGeom>
          <a:solidFill>
            <a:srgbClr val="00B0F0">
              <a:alpha val="29999"/>
            </a:srgbClr>
          </a:solidFill>
          <a:ln w="9525">
            <a:noFill/>
          </a:ln>
        </p:spPr>
        <p:txBody>
          <a:bodyPr wrap="square" anchor="ctr"/>
          <a:lstStyle/>
          <a:p>
            <a:pPr lvl="0" indent="0" algn="ctr">
              <a:lnSpc>
                <a:spcPct val="110000"/>
              </a:lnSpc>
              <a:buClr>
                <a:schemeClr val="accent2"/>
              </a:buClr>
              <a:buSzPct val="50000"/>
              <a:buFont typeface="Wingdings 2" panose="05020102010507070707" pitchFamily="2" charset="2"/>
              <a:buNone/>
            </a:pPr>
            <a:endParaRPr lang="zh-CN" altLang="en-US" b="1">
              <a:solidFill>
                <a:srgbClr val="FFFFFF"/>
              </a:solidFill>
              <a:latin typeface="宋体" panose="02010600030101010101" pitchFamily="2" charset="-122"/>
              <a:ea typeface="幼圆" panose="02010509060101010101" pitchFamily="1" charset="-122"/>
              <a:sym typeface="宋体" panose="02010600030101010101" pitchFamily="2" charset="-122"/>
            </a:endParaRPr>
          </a:p>
        </p:txBody>
      </p:sp>
      <p:sp>
        <p:nvSpPr>
          <p:cNvPr id="6148" name="标题 1"/>
          <p:cNvSpPr>
            <a:spLocks noGrp="1"/>
          </p:cNvSpPr>
          <p:nvPr/>
        </p:nvSpPr>
        <p:spPr>
          <a:xfrm>
            <a:off x="191344" y="4974296"/>
            <a:ext cx="4896544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>
              <a:lnSpc>
                <a:spcPct val="90000"/>
              </a:lnSpc>
              <a:buClr>
                <a:srgbClr val="000000"/>
              </a:buClr>
            </a:pPr>
            <a:r>
              <a:rPr lang="zh-CN" altLang="en-US" sz="3200" b="1" dirty="0" smtClean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pitchFamily="2" charset="-122"/>
                <a:sym typeface="微软雅黑" panose="020B0503020204020204" pitchFamily="2" charset="-122"/>
              </a:rPr>
              <a:t>智慧</a:t>
            </a:r>
            <a:r>
              <a:rPr lang="zh-CN" altLang="en-US" sz="3200" b="1" dirty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pitchFamily="2" charset="-122"/>
                <a:sym typeface="微软雅黑" panose="020B0503020204020204" pitchFamily="2" charset="-122"/>
              </a:rPr>
              <a:t>校园</a:t>
            </a:r>
            <a:r>
              <a:rPr lang="zh-CN" altLang="en-US" sz="3200" b="1" dirty="0" smtClean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pitchFamily="2" charset="-122"/>
                <a:sym typeface="微软雅黑" panose="020B0503020204020204" pitchFamily="2" charset="-122"/>
              </a:rPr>
              <a:t>一</a:t>
            </a:r>
            <a:r>
              <a:rPr lang="zh-CN" altLang="en-US" sz="3200" b="1" dirty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pitchFamily="2" charset="-122"/>
                <a:sym typeface="微软雅黑" panose="020B0503020204020204" pitchFamily="2" charset="-122"/>
              </a:rPr>
              <a:t>卡通解决方案</a:t>
            </a:r>
          </a:p>
        </p:txBody>
      </p:sp>
      <p:sp>
        <p:nvSpPr>
          <p:cNvPr id="6149" name="TextBox 2"/>
          <p:cNvSpPr/>
          <p:nvPr/>
        </p:nvSpPr>
        <p:spPr>
          <a:xfrm>
            <a:off x="8667750" y="5939496"/>
            <a:ext cx="3524250" cy="3758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r">
              <a:lnSpc>
                <a:spcPct val="110000"/>
              </a:lnSpc>
              <a:buClr>
                <a:schemeClr val="accent2"/>
              </a:buClr>
              <a:buSzPct val="50000"/>
              <a:buFont typeface="Wingdings 2" panose="05020102010507070707" pitchFamily="2" charset="2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深圳达实物联网技术有限公司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150" name="标题 1"/>
          <p:cNvSpPr>
            <a:spLocks noGrp="1"/>
          </p:cNvSpPr>
          <p:nvPr/>
        </p:nvSpPr>
        <p:spPr>
          <a:xfrm>
            <a:off x="406400" y="1919288"/>
            <a:ext cx="6265863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 algn="r">
              <a:lnSpc>
                <a:spcPct val="90000"/>
              </a:lnSpc>
              <a:buClr>
                <a:srgbClr val="000000"/>
              </a:buClr>
            </a:pPr>
            <a:endParaRPr lang="zh-CN" altLang="en-US" sz="4800" b="1">
              <a:solidFill>
                <a:schemeClr val="tx2"/>
              </a:solidFill>
              <a:latin typeface="Calibri Light" panose="020F0302020204030204" charset="0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6151" name="Picture 3" descr="C:\Users\liuqiao\Desktop\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38" y="560388"/>
            <a:ext cx="1739900" cy="647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5242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三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、解决方案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456" y="1556792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提前规划，安全性、合理实用性和可操作性结合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”的原则，按照“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统一标准、打造软件平台与硬件设备松耦合的、可扩展持续性、智慧的移动一卡通应用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”的设计理念，最终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卡、二维码、人脸指纹等实体、虚拟凭证互补，移动终端为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载体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智慧校园生态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卡通云平台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29" y="3341082"/>
            <a:ext cx="1380952" cy="8476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87688" y="3521389"/>
            <a:ext cx="1296144" cy="35180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实体凭证</a:t>
            </a:r>
            <a:endParaRPr lang="en-US" altLang="zh-CN" sz="1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卡）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7688" y="4949407"/>
            <a:ext cx="1296144" cy="35180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虚拟凭证</a:t>
            </a:r>
            <a:endParaRPr lang="en-US" altLang="zh-CN" sz="1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（二维码</a:t>
            </a:r>
            <a:r>
              <a:rPr lang="en-US" altLang="zh-CN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人脸）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加号 11"/>
          <p:cNvSpPr/>
          <p:nvPr/>
        </p:nvSpPr>
        <p:spPr>
          <a:xfrm>
            <a:off x="5591944" y="4256463"/>
            <a:ext cx="650916" cy="4967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云形 12"/>
          <p:cNvSpPr/>
          <p:nvPr/>
        </p:nvSpPr>
        <p:spPr>
          <a:xfrm>
            <a:off x="7176120" y="4089215"/>
            <a:ext cx="2520280" cy="1036093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智慧校园一卡通云平台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41" y="4716924"/>
            <a:ext cx="660782" cy="728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05" y="4709211"/>
            <a:ext cx="690476" cy="7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 bwMode="auto">
          <a:xfrm>
            <a:off x="4140280" y="3384262"/>
            <a:ext cx="568095" cy="38729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946011" y="4152589"/>
            <a:ext cx="4782959" cy="1649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114439" y="4509120"/>
            <a:ext cx="1473611" cy="1142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计算资源池</a:t>
            </a:r>
          </a:p>
        </p:txBody>
      </p:sp>
      <p:pic>
        <p:nvPicPr>
          <p:cNvPr id="15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32" y="4559456"/>
            <a:ext cx="415452" cy="8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25" y="4559456"/>
            <a:ext cx="415452" cy="8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8" y="4559456"/>
            <a:ext cx="415452" cy="8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12" y="4559456"/>
            <a:ext cx="415452" cy="8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303" y="4559456"/>
            <a:ext cx="415452" cy="8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51"/>
          <p:cNvGrpSpPr/>
          <p:nvPr/>
        </p:nvGrpSpPr>
        <p:grpSpPr bwMode="auto">
          <a:xfrm>
            <a:off x="6626607" y="4523887"/>
            <a:ext cx="1459065" cy="1133092"/>
            <a:chOff x="2853850" y="5235788"/>
            <a:chExt cx="2540889" cy="1271446"/>
          </a:xfrm>
        </p:grpSpPr>
        <p:sp>
          <p:nvSpPr>
            <p:cNvPr id="24" name="矩形 23"/>
            <p:cNvSpPr/>
            <p:nvPr/>
          </p:nvSpPr>
          <p:spPr>
            <a:xfrm>
              <a:off x="2853850" y="5235788"/>
              <a:ext cx="2540889" cy="127144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存储资源池</a:t>
              </a:r>
            </a:p>
          </p:txBody>
        </p:sp>
        <p:pic>
          <p:nvPicPr>
            <p:cNvPr id="25" name="图片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970" y="5359819"/>
              <a:ext cx="699441" cy="82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图片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504" y="5359819"/>
              <a:ext cx="699441" cy="82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图片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038" y="5359819"/>
              <a:ext cx="699441" cy="82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图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1" y="5359819"/>
              <a:ext cx="699441" cy="82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103" y="5359819"/>
              <a:ext cx="699441" cy="82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52"/>
          <p:cNvGrpSpPr/>
          <p:nvPr/>
        </p:nvGrpSpPr>
        <p:grpSpPr bwMode="auto">
          <a:xfrm>
            <a:off x="8138775" y="4523886"/>
            <a:ext cx="1463429" cy="1133093"/>
            <a:chOff x="5076839" y="5235787"/>
            <a:chExt cx="2548489" cy="1271447"/>
          </a:xfrm>
        </p:grpSpPr>
        <p:sp>
          <p:nvSpPr>
            <p:cNvPr id="22" name="矩形 21"/>
            <p:cNvSpPr/>
            <p:nvPr/>
          </p:nvSpPr>
          <p:spPr>
            <a:xfrm>
              <a:off x="5076839" y="5235787"/>
              <a:ext cx="2548489" cy="127144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b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网络资源池</a:t>
              </a:r>
            </a:p>
          </p:txBody>
        </p:sp>
        <p:pic>
          <p:nvPicPr>
            <p:cNvPr id="23" name="图片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954" y="5359818"/>
              <a:ext cx="1257299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组合 14"/>
          <p:cNvGrpSpPr/>
          <p:nvPr/>
        </p:nvGrpSpPr>
        <p:grpSpPr bwMode="auto">
          <a:xfrm>
            <a:off x="6207136" y="1794547"/>
            <a:ext cx="3521834" cy="2332874"/>
            <a:chOff x="5479682" y="2304409"/>
            <a:chExt cx="3478025" cy="2132704"/>
          </a:xfrm>
        </p:grpSpPr>
        <p:sp>
          <p:nvSpPr>
            <p:cNvPr id="31" name="矩形 30"/>
            <p:cNvSpPr/>
            <p:nvPr/>
          </p:nvSpPr>
          <p:spPr bwMode="auto">
            <a:xfrm>
              <a:off x="5479682" y="2304409"/>
              <a:ext cx="3478025" cy="2132704"/>
            </a:xfrm>
            <a:prstGeom prst="rect">
              <a:avLst/>
            </a:prstGeom>
            <a:ln w="19050">
              <a:solidFill>
                <a:srgbClr val="92D05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8486386" y="2845922"/>
              <a:ext cx="0" cy="21597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 bwMode="auto">
            <a:xfrm>
              <a:off x="5656262" y="2374282"/>
              <a:ext cx="3174565" cy="477992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校区一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卡通应用</a:t>
              </a:r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>
              <a:off x="7667349" y="2833218"/>
              <a:ext cx="0" cy="21597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>
              <a:off x="6799106" y="2833218"/>
              <a:ext cx="0" cy="21597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>
              <a:off x="5991178" y="2833218"/>
              <a:ext cx="0" cy="21597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图: 磁盘 36"/>
            <p:cNvSpPr/>
            <p:nvPr/>
          </p:nvSpPr>
          <p:spPr bwMode="auto">
            <a:xfrm>
              <a:off x="5656262" y="3049188"/>
              <a:ext cx="666659" cy="722547"/>
            </a:xfrm>
            <a:prstGeom prst="flowChartMagneticDisk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校区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流程图: 磁盘 37"/>
            <p:cNvSpPr/>
            <p:nvPr/>
          </p:nvSpPr>
          <p:spPr bwMode="auto">
            <a:xfrm>
              <a:off x="6484824" y="3049188"/>
              <a:ext cx="676182" cy="722547"/>
            </a:xfrm>
            <a:prstGeom prst="flowChartMagneticDisk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校区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流程图: 磁盘 38"/>
            <p:cNvSpPr/>
            <p:nvPr/>
          </p:nvSpPr>
          <p:spPr bwMode="auto">
            <a:xfrm>
              <a:off x="7322909" y="3049188"/>
              <a:ext cx="676182" cy="722547"/>
            </a:xfrm>
            <a:prstGeom prst="flowChartMagneticDisk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校区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流程图: 磁盘 39"/>
            <p:cNvSpPr/>
            <p:nvPr/>
          </p:nvSpPr>
          <p:spPr bwMode="auto">
            <a:xfrm>
              <a:off x="8160994" y="3050776"/>
              <a:ext cx="669833" cy="720959"/>
            </a:xfrm>
            <a:prstGeom prst="flowChartMagneticDisk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图片 5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152" y="4011812"/>
              <a:ext cx="389661" cy="353292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直接连接符 41"/>
            <p:cNvCxnSpPr/>
            <p:nvPr/>
          </p:nvCxnSpPr>
          <p:spPr bwMode="auto">
            <a:xfrm>
              <a:off x="5562612" y="3933713"/>
              <a:ext cx="337138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92D050"/>
              </a:solidFill>
              <a:prstDash val="lg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</p:grpSp>
      <p:grpSp>
        <p:nvGrpSpPr>
          <p:cNvPr id="51" name="组合 12"/>
          <p:cNvGrpSpPr/>
          <p:nvPr/>
        </p:nvGrpSpPr>
        <p:grpSpPr bwMode="auto">
          <a:xfrm>
            <a:off x="4946012" y="1796469"/>
            <a:ext cx="1221996" cy="2332874"/>
            <a:chOff x="2805022" y="2304409"/>
            <a:chExt cx="1311318" cy="2132704"/>
          </a:xfrm>
        </p:grpSpPr>
        <p:sp>
          <p:nvSpPr>
            <p:cNvPr id="52" name="矩形 51"/>
            <p:cNvSpPr/>
            <p:nvPr/>
          </p:nvSpPr>
          <p:spPr bwMode="auto">
            <a:xfrm>
              <a:off x="2805022" y="2304409"/>
              <a:ext cx="1311318" cy="2132704"/>
            </a:xfrm>
            <a:prstGeom prst="rect">
              <a:avLst/>
            </a:prstGeom>
            <a:ln w="19050">
              <a:solidFill>
                <a:srgbClr val="92D05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2900275" y="2423510"/>
              <a:ext cx="1133512" cy="501813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智慧校园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一卡通应用</a:t>
              </a: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>
              <a:off x="3471794" y="2925322"/>
              <a:ext cx="0" cy="21597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图: 磁盘 54"/>
            <p:cNvSpPr/>
            <p:nvPr/>
          </p:nvSpPr>
          <p:spPr bwMode="auto">
            <a:xfrm>
              <a:off x="2903450" y="3104769"/>
              <a:ext cx="1120812" cy="719370"/>
            </a:xfrm>
            <a:prstGeom prst="flowChartMagneticDisk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50" y="4006995"/>
              <a:ext cx="389661" cy="353292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直接连接符 56"/>
            <p:cNvCxnSpPr/>
            <p:nvPr/>
          </p:nvCxnSpPr>
          <p:spPr bwMode="auto">
            <a:xfrm>
              <a:off x="2805022" y="3928948"/>
              <a:ext cx="1298618" cy="158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92D050"/>
              </a:solidFill>
              <a:prstDash val="lg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</p:grpSp>
      <p:sp>
        <p:nvSpPr>
          <p:cNvPr id="59" name="云形 58"/>
          <p:cNvSpPr/>
          <p:nvPr/>
        </p:nvSpPr>
        <p:spPr>
          <a:xfrm>
            <a:off x="1406023" y="3145292"/>
            <a:ext cx="2520280" cy="1036093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智慧校园一卡通云平台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3.1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应用规划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18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3.2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系统架构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2" y="1700808"/>
            <a:ext cx="784736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3.3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平台性能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09514" y="1880346"/>
            <a:ext cx="10531102" cy="4861022"/>
            <a:chOff x="1108304" y="2283202"/>
            <a:chExt cx="10259156" cy="4401895"/>
          </a:xfrm>
        </p:grpSpPr>
        <p:grpSp>
          <p:nvGrpSpPr>
            <p:cNvPr id="6" name="组合 5"/>
            <p:cNvGrpSpPr/>
            <p:nvPr/>
          </p:nvGrpSpPr>
          <p:grpSpPr>
            <a:xfrm>
              <a:off x="1946533" y="2592413"/>
              <a:ext cx="3871293" cy="1753079"/>
              <a:chOff x="1556621" y="2188989"/>
              <a:chExt cx="3871293" cy="175307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56621" y="2687887"/>
                <a:ext cx="3871293" cy="1254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采用金融级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CPU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应用规范，可支持大容量的智能卡规划；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发卡用户数达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100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万，支持区域级大数据；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连接设备数无限制；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644843" y="2188989"/>
                <a:ext cx="715985" cy="287445"/>
              </a:xfrm>
              <a:prstGeom prst="rect">
                <a:avLst/>
              </a:prstGeom>
              <a:solidFill>
                <a:srgbClr val="1D8FCE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大容量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407248" y="4458096"/>
              <a:ext cx="4386811" cy="1200725"/>
              <a:chOff x="1081794" y="4254139"/>
              <a:chExt cx="4386811" cy="1200725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081794" y="4254139"/>
                <a:ext cx="4386811" cy="1200725"/>
                <a:chOff x="6150962" y="3215999"/>
                <a:chExt cx="4386811" cy="1200725"/>
              </a:xfrm>
            </p:grpSpPr>
            <p:sp>
              <p:nvSpPr>
                <p:cNvPr id="21" name="任意多边形 20"/>
                <p:cNvSpPr/>
                <p:nvPr/>
              </p:nvSpPr>
              <p:spPr>
                <a:xfrm rot="2774622">
                  <a:off x="6152527" y="3214434"/>
                  <a:ext cx="338416" cy="341546"/>
                </a:xfrm>
                <a:custGeom>
                  <a:avLst/>
                  <a:gdLst>
                    <a:gd name="connsiteX0" fmla="*/ 851193 w 1702386"/>
                    <a:gd name="connsiteY0" fmla="*/ 582034 h 1702386"/>
                    <a:gd name="connsiteX1" fmla="*/ 1120351 w 1702386"/>
                    <a:gd name="connsiteY1" fmla="*/ 851192 h 1702386"/>
                    <a:gd name="connsiteX2" fmla="*/ 851193 w 1702386"/>
                    <a:gd name="connsiteY2" fmla="*/ 1120350 h 1702386"/>
                    <a:gd name="connsiteX3" fmla="*/ 582035 w 1702386"/>
                    <a:gd name="connsiteY3" fmla="*/ 851192 h 1702386"/>
                    <a:gd name="connsiteX4" fmla="*/ 851193 w 1702386"/>
                    <a:gd name="connsiteY4" fmla="*/ 582034 h 1702386"/>
                    <a:gd name="connsiteX5" fmla="*/ 851193 w 1702386"/>
                    <a:gd name="connsiteY5" fmla="*/ 312876 h 1702386"/>
                    <a:gd name="connsiteX6" fmla="*/ 312877 w 1702386"/>
                    <a:gd name="connsiteY6" fmla="*/ 851192 h 1702386"/>
                    <a:gd name="connsiteX7" fmla="*/ 851193 w 1702386"/>
                    <a:gd name="connsiteY7" fmla="*/ 1389508 h 1702386"/>
                    <a:gd name="connsiteX8" fmla="*/ 1389509 w 1702386"/>
                    <a:gd name="connsiteY8" fmla="*/ 851192 h 1702386"/>
                    <a:gd name="connsiteX9" fmla="*/ 851193 w 1702386"/>
                    <a:gd name="connsiteY9" fmla="*/ 312876 h 1702386"/>
                    <a:gd name="connsiteX10" fmla="*/ 851194 w 1702386"/>
                    <a:gd name="connsiteY10" fmla="*/ 0 h 1702386"/>
                    <a:gd name="connsiteX11" fmla="*/ 1702386 w 1702386"/>
                    <a:gd name="connsiteY11" fmla="*/ 0 h 1702386"/>
                    <a:gd name="connsiteX12" fmla="*/ 1702386 w 1702386"/>
                    <a:gd name="connsiteY12" fmla="*/ 851193 h 1702386"/>
                    <a:gd name="connsiteX13" fmla="*/ 851193 w 1702386"/>
                    <a:gd name="connsiteY13" fmla="*/ 1702386 h 1702386"/>
                    <a:gd name="connsiteX14" fmla="*/ 0 w 1702386"/>
                    <a:gd name="connsiteY14" fmla="*/ 851193 h 1702386"/>
                    <a:gd name="connsiteX15" fmla="*/ 1 w 1702386"/>
                    <a:gd name="connsiteY15" fmla="*/ 851193 h 1702386"/>
                    <a:gd name="connsiteX16" fmla="*/ 851194 w 1702386"/>
                    <a:gd name="connsiteY16" fmla="*/ 0 h 170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02386" h="1702386">
                      <a:moveTo>
                        <a:pt x="851193" y="582034"/>
                      </a:moveTo>
                      <a:cubicBezTo>
                        <a:pt x="999845" y="582034"/>
                        <a:pt x="1120351" y="702540"/>
                        <a:pt x="1120351" y="851192"/>
                      </a:cubicBezTo>
                      <a:cubicBezTo>
                        <a:pt x="1120351" y="999844"/>
                        <a:pt x="999845" y="1120350"/>
                        <a:pt x="851193" y="1120350"/>
                      </a:cubicBezTo>
                      <a:cubicBezTo>
                        <a:pt x="702541" y="1120350"/>
                        <a:pt x="582035" y="999844"/>
                        <a:pt x="582035" y="851192"/>
                      </a:cubicBezTo>
                      <a:cubicBezTo>
                        <a:pt x="582035" y="702540"/>
                        <a:pt x="702541" y="582034"/>
                        <a:pt x="851193" y="582034"/>
                      </a:cubicBezTo>
                      <a:close/>
                      <a:moveTo>
                        <a:pt x="851193" y="312876"/>
                      </a:moveTo>
                      <a:cubicBezTo>
                        <a:pt x="553889" y="312876"/>
                        <a:pt x="312877" y="553888"/>
                        <a:pt x="312877" y="851192"/>
                      </a:cubicBezTo>
                      <a:cubicBezTo>
                        <a:pt x="312877" y="1148496"/>
                        <a:pt x="553889" y="1389508"/>
                        <a:pt x="851193" y="1389508"/>
                      </a:cubicBezTo>
                      <a:cubicBezTo>
                        <a:pt x="1148497" y="1389508"/>
                        <a:pt x="1389509" y="1148496"/>
                        <a:pt x="1389509" y="851192"/>
                      </a:cubicBezTo>
                      <a:cubicBezTo>
                        <a:pt x="1389509" y="553888"/>
                        <a:pt x="1148497" y="312876"/>
                        <a:pt x="851193" y="312876"/>
                      </a:cubicBezTo>
                      <a:close/>
                      <a:moveTo>
                        <a:pt x="851194" y="0"/>
                      </a:moveTo>
                      <a:lnTo>
                        <a:pt x="1702386" y="0"/>
                      </a:lnTo>
                      <a:lnTo>
                        <a:pt x="1702386" y="851193"/>
                      </a:lnTo>
                      <a:cubicBezTo>
                        <a:pt x="1702386" y="1321294"/>
                        <a:pt x="1321294" y="1702386"/>
                        <a:pt x="851193" y="1702386"/>
                      </a:cubicBezTo>
                      <a:cubicBezTo>
                        <a:pt x="381092" y="1702386"/>
                        <a:pt x="0" y="1321294"/>
                        <a:pt x="0" y="851193"/>
                      </a:cubicBezTo>
                      <a:lnTo>
                        <a:pt x="1" y="851193"/>
                      </a:lnTo>
                      <a:cubicBezTo>
                        <a:pt x="1" y="381092"/>
                        <a:pt x="381093" y="0"/>
                        <a:pt x="85119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620409" y="3547530"/>
                  <a:ext cx="3917364" cy="8691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系统与设备校时误差不超过</a:t>
                  </a:r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500ms</a:t>
                  </a: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；</a:t>
                  </a:r>
                  <a:endPara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系统与设备交互不大于</a:t>
                  </a:r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2S</a:t>
                  </a: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；</a:t>
                  </a:r>
                  <a:endPara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</a:t>
                  </a: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卡授权数据到设备生效下行时间不大于</a:t>
                  </a:r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2S</a:t>
                  </a:r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；</a:t>
                  </a:r>
                  <a:endPara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1621079" y="4258859"/>
                <a:ext cx="784830" cy="313576"/>
              </a:xfrm>
              <a:prstGeom prst="rect">
                <a:avLst/>
              </a:prstGeom>
              <a:solidFill>
                <a:srgbClr val="1D8FCE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实时性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17186" y="2610027"/>
              <a:ext cx="4450837" cy="1505929"/>
              <a:chOff x="7159678" y="2291324"/>
              <a:chExt cx="4450837" cy="150592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159678" y="2653680"/>
                <a:ext cx="4450837" cy="114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架构采用“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1+N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”搭积木，即一个平台系统、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个应用，扩展性强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支持分布式架构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云架构，满足多环境部署要求；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系统支持数据集群模式；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159678" y="2291324"/>
                <a:ext cx="899571" cy="287445"/>
              </a:xfrm>
              <a:prstGeom prst="rect">
                <a:avLst/>
              </a:prstGeom>
              <a:solidFill>
                <a:srgbClr val="1D8FCE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架构模式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17184" y="4475381"/>
              <a:ext cx="4450838" cy="2206919"/>
              <a:chOff x="7224132" y="4477499"/>
              <a:chExt cx="4450838" cy="220691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224132" y="4844953"/>
                <a:ext cx="4450838" cy="1839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支持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Windows/Linux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平台和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SQL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Server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Oracle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等主流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商用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数据库；</a:t>
                </a:r>
                <a:endPara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系统提供丰富标准接口：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OPC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ODBC</a:t>
                </a:r>
                <a:r>
                  <a:rPr lang="zh-CN" altLang="en-US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、</a:t>
                </a:r>
                <a:r>
                  <a:rPr lang="en-US" altLang="zh-CN" sz="1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API 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OCX 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WebService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JDK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等；</a:t>
                </a:r>
                <a:endPara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系统采用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C/S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B/S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混合，支持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IE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客户端、</a:t>
                </a:r>
                <a:r>
                  <a:rPr lang="en-US" altLang="zh-CN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APP</a:t>
                </a:r>
                <a:r>
                  <a:rPr lang="zh-CN" altLang="en-US" sz="1400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、微信、小程序等访问模式；</a:t>
                </a:r>
                <a:endParaRPr lang="en-US" altLang="zh-CN" sz="1400" kern="1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24133" y="4477499"/>
                <a:ext cx="899571" cy="287445"/>
              </a:xfrm>
              <a:prstGeom prst="rect">
                <a:avLst/>
              </a:prstGeom>
              <a:solidFill>
                <a:srgbClr val="1D8FCE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扩展兼容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1108304" y="2283202"/>
              <a:ext cx="10259156" cy="4401895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 rot="2774622">
            <a:off x="1454271" y="2228017"/>
            <a:ext cx="373713" cy="350600"/>
          </a:xfrm>
          <a:custGeom>
            <a:avLst/>
            <a:gdLst>
              <a:gd name="connsiteX0" fmla="*/ 851193 w 1702386"/>
              <a:gd name="connsiteY0" fmla="*/ 582034 h 1702386"/>
              <a:gd name="connsiteX1" fmla="*/ 1120351 w 1702386"/>
              <a:gd name="connsiteY1" fmla="*/ 851192 h 1702386"/>
              <a:gd name="connsiteX2" fmla="*/ 851193 w 1702386"/>
              <a:gd name="connsiteY2" fmla="*/ 1120350 h 1702386"/>
              <a:gd name="connsiteX3" fmla="*/ 582035 w 1702386"/>
              <a:gd name="connsiteY3" fmla="*/ 851192 h 1702386"/>
              <a:gd name="connsiteX4" fmla="*/ 851193 w 1702386"/>
              <a:gd name="connsiteY4" fmla="*/ 582034 h 1702386"/>
              <a:gd name="connsiteX5" fmla="*/ 851193 w 1702386"/>
              <a:gd name="connsiteY5" fmla="*/ 312876 h 1702386"/>
              <a:gd name="connsiteX6" fmla="*/ 312877 w 1702386"/>
              <a:gd name="connsiteY6" fmla="*/ 851192 h 1702386"/>
              <a:gd name="connsiteX7" fmla="*/ 851193 w 1702386"/>
              <a:gd name="connsiteY7" fmla="*/ 1389508 h 1702386"/>
              <a:gd name="connsiteX8" fmla="*/ 1389509 w 1702386"/>
              <a:gd name="connsiteY8" fmla="*/ 851192 h 1702386"/>
              <a:gd name="connsiteX9" fmla="*/ 851193 w 1702386"/>
              <a:gd name="connsiteY9" fmla="*/ 312876 h 1702386"/>
              <a:gd name="connsiteX10" fmla="*/ 851194 w 1702386"/>
              <a:gd name="connsiteY10" fmla="*/ 0 h 1702386"/>
              <a:gd name="connsiteX11" fmla="*/ 1702386 w 1702386"/>
              <a:gd name="connsiteY11" fmla="*/ 0 h 1702386"/>
              <a:gd name="connsiteX12" fmla="*/ 1702386 w 1702386"/>
              <a:gd name="connsiteY12" fmla="*/ 851193 h 1702386"/>
              <a:gd name="connsiteX13" fmla="*/ 851193 w 1702386"/>
              <a:gd name="connsiteY13" fmla="*/ 1702386 h 1702386"/>
              <a:gd name="connsiteX14" fmla="*/ 0 w 1702386"/>
              <a:gd name="connsiteY14" fmla="*/ 851193 h 1702386"/>
              <a:gd name="connsiteX15" fmla="*/ 1 w 1702386"/>
              <a:gd name="connsiteY15" fmla="*/ 851193 h 1702386"/>
              <a:gd name="connsiteX16" fmla="*/ 851194 w 1702386"/>
              <a:gd name="connsiteY16" fmla="*/ 0 h 170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02386" h="1702386">
                <a:moveTo>
                  <a:pt x="851193" y="582034"/>
                </a:moveTo>
                <a:cubicBezTo>
                  <a:pt x="999845" y="582034"/>
                  <a:pt x="1120351" y="702540"/>
                  <a:pt x="1120351" y="851192"/>
                </a:cubicBezTo>
                <a:cubicBezTo>
                  <a:pt x="1120351" y="999844"/>
                  <a:pt x="999845" y="1120350"/>
                  <a:pt x="851193" y="1120350"/>
                </a:cubicBezTo>
                <a:cubicBezTo>
                  <a:pt x="702541" y="1120350"/>
                  <a:pt x="582035" y="999844"/>
                  <a:pt x="582035" y="851192"/>
                </a:cubicBezTo>
                <a:cubicBezTo>
                  <a:pt x="582035" y="702540"/>
                  <a:pt x="702541" y="582034"/>
                  <a:pt x="851193" y="582034"/>
                </a:cubicBezTo>
                <a:close/>
                <a:moveTo>
                  <a:pt x="851193" y="312876"/>
                </a:moveTo>
                <a:cubicBezTo>
                  <a:pt x="553889" y="312876"/>
                  <a:pt x="312877" y="553888"/>
                  <a:pt x="312877" y="851192"/>
                </a:cubicBezTo>
                <a:cubicBezTo>
                  <a:pt x="312877" y="1148496"/>
                  <a:pt x="553889" y="1389508"/>
                  <a:pt x="851193" y="1389508"/>
                </a:cubicBezTo>
                <a:cubicBezTo>
                  <a:pt x="1148497" y="1389508"/>
                  <a:pt x="1389509" y="1148496"/>
                  <a:pt x="1389509" y="851192"/>
                </a:cubicBezTo>
                <a:cubicBezTo>
                  <a:pt x="1389509" y="553888"/>
                  <a:pt x="1148497" y="312876"/>
                  <a:pt x="851193" y="312876"/>
                </a:cubicBezTo>
                <a:close/>
                <a:moveTo>
                  <a:pt x="851194" y="0"/>
                </a:moveTo>
                <a:lnTo>
                  <a:pt x="1702386" y="0"/>
                </a:lnTo>
                <a:lnTo>
                  <a:pt x="1702386" y="851193"/>
                </a:lnTo>
                <a:cubicBezTo>
                  <a:pt x="1702386" y="1321294"/>
                  <a:pt x="1321294" y="1702386"/>
                  <a:pt x="851193" y="1702386"/>
                </a:cubicBezTo>
                <a:cubicBezTo>
                  <a:pt x="381092" y="1702386"/>
                  <a:pt x="0" y="1321294"/>
                  <a:pt x="0" y="851193"/>
                </a:cubicBezTo>
                <a:lnTo>
                  <a:pt x="1" y="851193"/>
                </a:lnTo>
                <a:cubicBezTo>
                  <a:pt x="1" y="381092"/>
                  <a:pt x="381093" y="0"/>
                  <a:pt x="85119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 rot="2774622">
            <a:off x="6197130" y="2228016"/>
            <a:ext cx="373713" cy="350600"/>
          </a:xfrm>
          <a:custGeom>
            <a:avLst/>
            <a:gdLst>
              <a:gd name="connsiteX0" fmla="*/ 851193 w 1702386"/>
              <a:gd name="connsiteY0" fmla="*/ 582034 h 1702386"/>
              <a:gd name="connsiteX1" fmla="*/ 1120351 w 1702386"/>
              <a:gd name="connsiteY1" fmla="*/ 851192 h 1702386"/>
              <a:gd name="connsiteX2" fmla="*/ 851193 w 1702386"/>
              <a:gd name="connsiteY2" fmla="*/ 1120350 h 1702386"/>
              <a:gd name="connsiteX3" fmla="*/ 582035 w 1702386"/>
              <a:gd name="connsiteY3" fmla="*/ 851192 h 1702386"/>
              <a:gd name="connsiteX4" fmla="*/ 851193 w 1702386"/>
              <a:gd name="connsiteY4" fmla="*/ 582034 h 1702386"/>
              <a:gd name="connsiteX5" fmla="*/ 851193 w 1702386"/>
              <a:gd name="connsiteY5" fmla="*/ 312876 h 1702386"/>
              <a:gd name="connsiteX6" fmla="*/ 312877 w 1702386"/>
              <a:gd name="connsiteY6" fmla="*/ 851192 h 1702386"/>
              <a:gd name="connsiteX7" fmla="*/ 851193 w 1702386"/>
              <a:gd name="connsiteY7" fmla="*/ 1389508 h 1702386"/>
              <a:gd name="connsiteX8" fmla="*/ 1389509 w 1702386"/>
              <a:gd name="connsiteY8" fmla="*/ 851192 h 1702386"/>
              <a:gd name="connsiteX9" fmla="*/ 851193 w 1702386"/>
              <a:gd name="connsiteY9" fmla="*/ 312876 h 1702386"/>
              <a:gd name="connsiteX10" fmla="*/ 851194 w 1702386"/>
              <a:gd name="connsiteY10" fmla="*/ 0 h 1702386"/>
              <a:gd name="connsiteX11" fmla="*/ 1702386 w 1702386"/>
              <a:gd name="connsiteY11" fmla="*/ 0 h 1702386"/>
              <a:gd name="connsiteX12" fmla="*/ 1702386 w 1702386"/>
              <a:gd name="connsiteY12" fmla="*/ 851193 h 1702386"/>
              <a:gd name="connsiteX13" fmla="*/ 851193 w 1702386"/>
              <a:gd name="connsiteY13" fmla="*/ 1702386 h 1702386"/>
              <a:gd name="connsiteX14" fmla="*/ 0 w 1702386"/>
              <a:gd name="connsiteY14" fmla="*/ 851193 h 1702386"/>
              <a:gd name="connsiteX15" fmla="*/ 1 w 1702386"/>
              <a:gd name="connsiteY15" fmla="*/ 851193 h 1702386"/>
              <a:gd name="connsiteX16" fmla="*/ 851194 w 1702386"/>
              <a:gd name="connsiteY16" fmla="*/ 0 h 170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02386" h="1702386">
                <a:moveTo>
                  <a:pt x="851193" y="582034"/>
                </a:moveTo>
                <a:cubicBezTo>
                  <a:pt x="999845" y="582034"/>
                  <a:pt x="1120351" y="702540"/>
                  <a:pt x="1120351" y="851192"/>
                </a:cubicBezTo>
                <a:cubicBezTo>
                  <a:pt x="1120351" y="999844"/>
                  <a:pt x="999845" y="1120350"/>
                  <a:pt x="851193" y="1120350"/>
                </a:cubicBezTo>
                <a:cubicBezTo>
                  <a:pt x="702541" y="1120350"/>
                  <a:pt x="582035" y="999844"/>
                  <a:pt x="582035" y="851192"/>
                </a:cubicBezTo>
                <a:cubicBezTo>
                  <a:pt x="582035" y="702540"/>
                  <a:pt x="702541" y="582034"/>
                  <a:pt x="851193" y="582034"/>
                </a:cubicBezTo>
                <a:close/>
                <a:moveTo>
                  <a:pt x="851193" y="312876"/>
                </a:moveTo>
                <a:cubicBezTo>
                  <a:pt x="553889" y="312876"/>
                  <a:pt x="312877" y="553888"/>
                  <a:pt x="312877" y="851192"/>
                </a:cubicBezTo>
                <a:cubicBezTo>
                  <a:pt x="312877" y="1148496"/>
                  <a:pt x="553889" y="1389508"/>
                  <a:pt x="851193" y="1389508"/>
                </a:cubicBezTo>
                <a:cubicBezTo>
                  <a:pt x="1148497" y="1389508"/>
                  <a:pt x="1389509" y="1148496"/>
                  <a:pt x="1389509" y="851192"/>
                </a:cubicBezTo>
                <a:cubicBezTo>
                  <a:pt x="1389509" y="553888"/>
                  <a:pt x="1148497" y="312876"/>
                  <a:pt x="851193" y="312876"/>
                </a:cubicBezTo>
                <a:close/>
                <a:moveTo>
                  <a:pt x="851194" y="0"/>
                </a:moveTo>
                <a:lnTo>
                  <a:pt x="1702386" y="0"/>
                </a:lnTo>
                <a:lnTo>
                  <a:pt x="1702386" y="851193"/>
                </a:lnTo>
                <a:cubicBezTo>
                  <a:pt x="1702386" y="1321294"/>
                  <a:pt x="1321294" y="1702386"/>
                  <a:pt x="851193" y="1702386"/>
                </a:cubicBezTo>
                <a:cubicBezTo>
                  <a:pt x="381092" y="1702386"/>
                  <a:pt x="0" y="1321294"/>
                  <a:pt x="0" y="851193"/>
                </a:cubicBezTo>
                <a:lnTo>
                  <a:pt x="1" y="851193"/>
                </a:lnTo>
                <a:cubicBezTo>
                  <a:pt x="1" y="381092"/>
                  <a:pt x="381093" y="0"/>
                  <a:pt x="85119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 rot="2774622">
            <a:off x="6197131" y="4299344"/>
            <a:ext cx="373713" cy="350600"/>
          </a:xfrm>
          <a:custGeom>
            <a:avLst/>
            <a:gdLst>
              <a:gd name="connsiteX0" fmla="*/ 851193 w 1702386"/>
              <a:gd name="connsiteY0" fmla="*/ 582034 h 1702386"/>
              <a:gd name="connsiteX1" fmla="*/ 1120351 w 1702386"/>
              <a:gd name="connsiteY1" fmla="*/ 851192 h 1702386"/>
              <a:gd name="connsiteX2" fmla="*/ 851193 w 1702386"/>
              <a:gd name="connsiteY2" fmla="*/ 1120350 h 1702386"/>
              <a:gd name="connsiteX3" fmla="*/ 582035 w 1702386"/>
              <a:gd name="connsiteY3" fmla="*/ 851192 h 1702386"/>
              <a:gd name="connsiteX4" fmla="*/ 851193 w 1702386"/>
              <a:gd name="connsiteY4" fmla="*/ 582034 h 1702386"/>
              <a:gd name="connsiteX5" fmla="*/ 851193 w 1702386"/>
              <a:gd name="connsiteY5" fmla="*/ 312876 h 1702386"/>
              <a:gd name="connsiteX6" fmla="*/ 312877 w 1702386"/>
              <a:gd name="connsiteY6" fmla="*/ 851192 h 1702386"/>
              <a:gd name="connsiteX7" fmla="*/ 851193 w 1702386"/>
              <a:gd name="connsiteY7" fmla="*/ 1389508 h 1702386"/>
              <a:gd name="connsiteX8" fmla="*/ 1389509 w 1702386"/>
              <a:gd name="connsiteY8" fmla="*/ 851192 h 1702386"/>
              <a:gd name="connsiteX9" fmla="*/ 851193 w 1702386"/>
              <a:gd name="connsiteY9" fmla="*/ 312876 h 1702386"/>
              <a:gd name="connsiteX10" fmla="*/ 851194 w 1702386"/>
              <a:gd name="connsiteY10" fmla="*/ 0 h 1702386"/>
              <a:gd name="connsiteX11" fmla="*/ 1702386 w 1702386"/>
              <a:gd name="connsiteY11" fmla="*/ 0 h 1702386"/>
              <a:gd name="connsiteX12" fmla="*/ 1702386 w 1702386"/>
              <a:gd name="connsiteY12" fmla="*/ 851193 h 1702386"/>
              <a:gd name="connsiteX13" fmla="*/ 851193 w 1702386"/>
              <a:gd name="connsiteY13" fmla="*/ 1702386 h 1702386"/>
              <a:gd name="connsiteX14" fmla="*/ 0 w 1702386"/>
              <a:gd name="connsiteY14" fmla="*/ 851193 h 1702386"/>
              <a:gd name="connsiteX15" fmla="*/ 1 w 1702386"/>
              <a:gd name="connsiteY15" fmla="*/ 851193 h 1702386"/>
              <a:gd name="connsiteX16" fmla="*/ 851194 w 1702386"/>
              <a:gd name="connsiteY16" fmla="*/ 0 h 170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02386" h="1702386">
                <a:moveTo>
                  <a:pt x="851193" y="582034"/>
                </a:moveTo>
                <a:cubicBezTo>
                  <a:pt x="999845" y="582034"/>
                  <a:pt x="1120351" y="702540"/>
                  <a:pt x="1120351" y="851192"/>
                </a:cubicBezTo>
                <a:cubicBezTo>
                  <a:pt x="1120351" y="999844"/>
                  <a:pt x="999845" y="1120350"/>
                  <a:pt x="851193" y="1120350"/>
                </a:cubicBezTo>
                <a:cubicBezTo>
                  <a:pt x="702541" y="1120350"/>
                  <a:pt x="582035" y="999844"/>
                  <a:pt x="582035" y="851192"/>
                </a:cubicBezTo>
                <a:cubicBezTo>
                  <a:pt x="582035" y="702540"/>
                  <a:pt x="702541" y="582034"/>
                  <a:pt x="851193" y="582034"/>
                </a:cubicBezTo>
                <a:close/>
                <a:moveTo>
                  <a:pt x="851193" y="312876"/>
                </a:moveTo>
                <a:cubicBezTo>
                  <a:pt x="553889" y="312876"/>
                  <a:pt x="312877" y="553888"/>
                  <a:pt x="312877" y="851192"/>
                </a:cubicBezTo>
                <a:cubicBezTo>
                  <a:pt x="312877" y="1148496"/>
                  <a:pt x="553889" y="1389508"/>
                  <a:pt x="851193" y="1389508"/>
                </a:cubicBezTo>
                <a:cubicBezTo>
                  <a:pt x="1148497" y="1389508"/>
                  <a:pt x="1389509" y="1148496"/>
                  <a:pt x="1389509" y="851192"/>
                </a:cubicBezTo>
                <a:cubicBezTo>
                  <a:pt x="1389509" y="553888"/>
                  <a:pt x="1148497" y="312876"/>
                  <a:pt x="851193" y="312876"/>
                </a:cubicBezTo>
                <a:close/>
                <a:moveTo>
                  <a:pt x="851194" y="0"/>
                </a:moveTo>
                <a:lnTo>
                  <a:pt x="1702386" y="0"/>
                </a:lnTo>
                <a:lnTo>
                  <a:pt x="1702386" y="851193"/>
                </a:lnTo>
                <a:cubicBezTo>
                  <a:pt x="1702386" y="1321294"/>
                  <a:pt x="1321294" y="1702386"/>
                  <a:pt x="851193" y="1702386"/>
                </a:cubicBezTo>
                <a:cubicBezTo>
                  <a:pt x="381092" y="1702386"/>
                  <a:pt x="0" y="1321294"/>
                  <a:pt x="0" y="851193"/>
                </a:cubicBezTo>
                <a:lnTo>
                  <a:pt x="1" y="851193"/>
                </a:lnTo>
                <a:cubicBezTo>
                  <a:pt x="1" y="381092"/>
                  <a:pt x="381093" y="0"/>
                  <a:pt x="85119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93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3.4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平台特性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630552" y="1563757"/>
            <a:ext cx="8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-20" dirty="0" smtClean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标准化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9376" y="2328849"/>
            <a:ext cx="3744416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系统字段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符合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国家教育信息数据字典；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智能卡应用规范符合金融</a:t>
            </a:r>
            <a:r>
              <a:rPr lang="en-US" altLang="zh-CN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PBOC2.0</a:t>
            </a: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标准，支持电子钱包的支付和校验安全；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平台系统各业务接口流程、字段标准化和跨平台化，支持不同业务系统不同厂家的系统无缝对接。</a:t>
            </a:r>
            <a:endParaRPr lang="en-US" altLang="zh-CN" sz="1400" spc="-20" dirty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2258" y="2055856"/>
            <a:ext cx="2880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5287218" y="156375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-20" dirty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行业</a:t>
            </a:r>
            <a:r>
              <a:rPr lang="zh-CN" altLang="en-US" b="1" spc="-20" dirty="0" smtClean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化设计</a:t>
            </a:r>
            <a:endParaRPr lang="zh-CN" altLang="en-US" b="1" spc="-20" dirty="0">
              <a:solidFill>
                <a:srgbClr val="C0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8924" y="2055856"/>
            <a:ext cx="2880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9103642" y="1563757"/>
            <a:ext cx="8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-20" dirty="0" smtClean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安全性</a:t>
            </a:r>
            <a:endParaRPr lang="zh-CN" altLang="en-US" b="1" spc="-20" dirty="0">
              <a:solidFill>
                <a:srgbClr val="C0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68489" y="2427853"/>
            <a:ext cx="3688151" cy="30008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系统采用国内首创“一卡一密”发明专利，利用客户私有秘钥，实现系统、应用、用户、卡、设备均有唯一加密密钥，防止系统和数据被入侵破坏；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系统支持不同的生物身份识别技术，采用多重验证，</a:t>
            </a:r>
            <a:r>
              <a:rPr lang="zh-CN" altLang="en-US" sz="1400" spc="-2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进一步加强重点</a:t>
            </a: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防护部门；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系统支持</a:t>
            </a:r>
            <a:r>
              <a:rPr lang="en-US" altLang="zh-CN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TCP/IP</a:t>
            </a: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、</a:t>
            </a:r>
            <a:r>
              <a:rPr lang="en-US" altLang="zh-CN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RS485</a:t>
            </a: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等多种网络的环路和级联，实现网络的安全稳定和实时性，节省建设维护开支。</a:t>
            </a:r>
            <a:endParaRPr lang="zh-CN" altLang="en-US" sz="1400" spc="-20" dirty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05348" y="2055856"/>
            <a:ext cx="2880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95800" y="2375877"/>
            <a:ext cx="3688151" cy="36471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多级系统权限管理，支持纵向和横向多维度组织结构管理，以及业务审批；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系统具备功能权、部门权、等级权、报表权、操作权和设备权，可以自由组合，灵活复杂安全管理模式；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三级安全运营模式。系统具备在线、离线、紧急三级运营模式，实现在不同环境下与其他系统联动运行，确保安全。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自动化管道设计。采用标准信息接口，与</a:t>
            </a:r>
            <a:r>
              <a:rPr lang="en-US" altLang="zh-CN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ERP/OA</a:t>
            </a:r>
            <a:r>
              <a:rPr lang="zh-CN" altLang="en-US" sz="1400" spc="-20" dirty="0" smtClean="0"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  <a:sym typeface="+mn-ea"/>
              </a:rPr>
              <a:t>等数据源对接，实现一卡通业务自动化运营。</a:t>
            </a:r>
            <a:endParaRPr lang="en-US" altLang="zh-CN" sz="1400" spc="-20" dirty="0" smtClean="0"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05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3.5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平台核心功能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776402"/>
            <a:ext cx="7992888" cy="43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3.5.1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身份认证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456" y="1557142"/>
            <a:ext cx="936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校园各类门禁、通道、考勤签到、图书借阅，以及各类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凡是需要身份认证的服务或场所，可以一卡（码）轻松完成，遍行校园，方便快捷。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681174"/>
            <a:ext cx="9720274" cy="32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9456" y="1557142"/>
            <a:ext cx="9433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智能卡和虚拟校园卡结合均可以覆盖学校生活、工作各类生活线上和线下应用场景，优势互补，有效提升平台系统的使用效率和用户体验感，增强学生对学校的认同感。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531602"/>
            <a:ext cx="7433279" cy="4015380"/>
          </a:xfrm>
          <a:prstGeom prst="rect">
            <a:avLst/>
          </a:prstGeom>
        </p:spPr>
      </p:pic>
      <p:sp>
        <p:nvSpPr>
          <p:cNvPr id="6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3.5.1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身份认证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284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3392" y="1594242"/>
            <a:ext cx="106571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集消费、缴费、充值、余额查询等于一体。支持微信代扣、电子钱包、一卡通支付等多种支付方式。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492896"/>
            <a:ext cx="8184729" cy="3710816"/>
          </a:xfrm>
          <a:prstGeom prst="rect">
            <a:avLst/>
          </a:prstGeom>
        </p:spPr>
      </p:pic>
      <p:sp>
        <p:nvSpPr>
          <p:cNvPr id="6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3.5.2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电子钱包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04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3392" y="1594242"/>
            <a:ext cx="1065718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系统提供电子校园卡面消息、公众号、短信等三种模板消息推送方式，并支持二次推送，消息通知全方位精准触达各类用户。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636912"/>
            <a:ext cx="7344816" cy="3810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026287"/>
            <a:ext cx="2592288" cy="2846888"/>
          </a:xfrm>
          <a:prstGeom prst="rect">
            <a:avLst/>
          </a:prstGeom>
        </p:spPr>
      </p:pic>
      <p:sp>
        <p:nvSpPr>
          <p:cNvPr id="7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3.5.3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信息服务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14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936375" y="530407"/>
            <a:ext cx="8399986" cy="6667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  </a:t>
            </a:r>
            <a:r>
              <a:rPr lang="en-US" altLang="zh-CN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Contents</a:t>
            </a:r>
          </a:p>
          <a:p>
            <a:pPr rtl="0" fontAlgn="auto">
              <a:spcAft>
                <a:spcPts val="0"/>
              </a:spcAft>
              <a:defRPr/>
            </a:pPr>
            <a:endParaRPr lang="zh-CN" altLang="en-US" sz="3333" b="1" kern="0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50721" y="1700808"/>
            <a:ext cx="3662680" cy="3046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一、公司概况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二、需求分析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三、解决方案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四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案例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0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1384" y="1427383"/>
            <a:ext cx="11324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校园人员密度大，设备物资集中，安全管控异常重要，所以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财务室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、领导办公室、机房、设备间、集控中心、生产车间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等重要区域，需要安装门禁。达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实物联网门禁系统，可实时记录每个受控区域进出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的员工及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外来访客的进出时间，在提供消防、防盗、报警等信息的基础上，还可实现远程开关门控制，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全天候保驾护航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物联网门禁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058472"/>
            <a:ext cx="3960440" cy="2979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839" y="4262041"/>
            <a:ext cx="2344060" cy="17758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0828" y="4993514"/>
            <a:ext cx="13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经典简约门禁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96875" y="6183816"/>
            <a:ext cx="13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人脸指纹门禁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34156" y="6183817"/>
            <a:ext cx="13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人脸识别门禁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4725144"/>
            <a:ext cx="452355" cy="75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03" y="3356992"/>
            <a:ext cx="1980084" cy="158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9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1385" y="1556792"/>
            <a:ext cx="10873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物联网门禁系统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可独立使用，也可联网使用。通过验证控制出入，同时产生开门时间记录作为员工进出的查询或考勤管理，也可以作为在线巡更的依据。支持智能卡、二维码、蓝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牙、人脸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指纹生物识别等多种物联网凭证验证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32104" y="2600655"/>
            <a:ext cx="4608512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系统特点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基于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一卡通平台模块化设计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身份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识别，实时记录显示人员信息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系统支持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个时间段，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个时间组，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个节假日、胁迫码进入报警等高级功能。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多种门禁出入控制，包括：刷卡权限、刷卡时限、卡加密码、多卡开门、双门互锁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非法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事件自动报警、布撤防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管理；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支持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二代身份证、二</a:t>
            </a: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维码、生物识别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验证；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标准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的集成、联动接口，支持多种对接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协议；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门禁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通道实时监控，直观显示出入口通行情况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支持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在线巡更、访客、考勤、会议签到功能</a:t>
            </a:r>
          </a:p>
        </p:txBody>
      </p:sp>
      <p:sp>
        <p:nvSpPr>
          <p:cNvPr id="6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defTabSz="68580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物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联网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门禁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分体式门禁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pic>
        <p:nvPicPr>
          <p:cNvPr id="8" name="图片 7" descr="C:\Users\xiejunjie\Desktop\55555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94" y="2924944"/>
            <a:ext cx="5058410" cy="3274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71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6" y="2461225"/>
            <a:ext cx="1622961" cy="1320008"/>
          </a:xfrm>
          <a:prstGeom prst="rect">
            <a:avLst/>
          </a:prstGeom>
        </p:spPr>
      </p:pic>
      <p:graphicFrame>
        <p:nvGraphicFramePr>
          <p:cNvPr id="7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180886"/>
              </p:ext>
            </p:extLst>
          </p:nvPr>
        </p:nvGraphicFramePr>
        <p:xfrm>
          <a:off x="4876967" y="5230483"/>
          <a:ext cx="5497410" cy="858906"/>
        </p:xfrm>
        <a:graphic>
          <a:graphicData uri="http://schemas.openxmlformats.org/drawingml/2006/table">
            <a:tbl>
              <a:tblPr/>
              <a:tblGrid>
                <a:gridCol w="1198715"/>
                <a:gridCol w="1421503"/>
                <a:gridCol w="1238285"/>
                <a:gridCol w="1638907"/>
              </a:tblGrid>
              <a:tr h="360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识别速度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拒识率</a:t>
                      </a:r>
                      <a:endParaRPr kumimoji="0" lang="zh-CN" altLang="en-US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误识率</a:t>
                      </a:r>
                      <a:endParaRPr kumimoji="0" lang="zh-CN" altLang="en-US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识别</a:t>
                      </a:r>
                      <a:r>
                        <a:rPr kumimoji="0" lang="zh-CN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率</a:t>
                      </a:r>
                      <a:endParaRPr kumimoji="0" lang="zh-CN" altLang="en-US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8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kern="1200" baseline="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&lt;= 1.5</a:t>
                      </a:r>
                      <a:r>
                        <a:rPr lang="zh-CN" altLang="zh-CN" sz="1400" b="1" i="0" u="none" kern="1200" baseline="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秒</a:t>
                      </a:r>
                      <a:endParaRPr kumimoji="0" lang="zh-CN" altLang="en-US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280BA5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kern="1200" baseline="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&lt;= 1%</a:t>
                      </a:r>
                      <a:endParaRPr kumimoji="0" lang="zh-CN" altLang="en-US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kern="1200" baseline="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&lt;= 0.0001%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kern="1200" baseline="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&gt;= 99.5%</a:t>
                      </a:r>
                      <a:endParaRPr kumimoji="0" lang="zh-CN" altLang="en-US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11424" y="1481545"/>
            <a:ext cx="10441160" cy="88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现场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要求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选用人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指纹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生物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终端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，满足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VIP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室、办公室、库房、财务室等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特殊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区域的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门禁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高安全级别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管理要求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，屏蔽代打卡的安全漏洞。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49262" y="4881474"/>
            <a:ext cx="197750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人脸识别性能指标</a:t>
            </a:r>
            <a:endParaRPr lang="zh-CN" altLang="en-US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联网门禁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生物识别门禁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27848" y="2607611"/>
            <a:ext cx="57939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低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配合：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在低配合的状态下、指定范围获取人脸图像；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非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接触：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脸识别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门禁通道具备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非接触性，满足医院场景的卫生防疫需求；</a:t>
            </a:r>
            <a:endParaRPr lang="zh-CN" altLang="zh-CN" sz="1200" b="1" kern="1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识别模式：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刷卡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、二维码、人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脸、指纹独立或组合模式下的</a:t>
            </a:r>
            <a:r>
              <a:rPr lang="en-US" altLang="zh-CN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兼容性：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兼容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</a:t>
            </a:r>
            <a:r>
              <a:rPr lang="en-US" altLang="zh-CN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ACS</a:t>
            </a:r>
            <a:r>
              <a:rPr lang="zh-CN" altLang="en-US" sz="1200" b="1" kern="1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系统结构和人员权限管理模式，人脸权限与现有人员门禁权限自动匹配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200" b="1" kern="100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安全性：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符合金融级生物识别标准，采用</a:t>
            </a:r>
            <a:r>
              <a:rPr lang="en-US" altLang="zh-CN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1200" b="1" kern="1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防伪人脸识别算法，结合双目红外高清摄像头，安全性极高</a:t>
            </a:r>
            <a:endParaRPr lang="zh-CN" altLang="zh-CN" sz="1200" b="1" kern="1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5479" y="3852070"/>
            <a:ext cx="176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指纹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人脸门禁机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3" y="4555847"/>
            <a:ext cx="1224139" cy="162857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63776" y="6272641"/>
            <a:ext cx="1870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动态双目人脸门禁机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0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2"/>
          <p:cNvSpPr txBox="1">
            <a:spLocks noChangeArrowheads="1"/>
          </p:cNvSpPr>
          <p:nvPr/>
        </p:nvSpPr>
        <p:spPr bwMode="auto">
          <a:xfrm>
            <a:off x="1010621" y="1486668"/>
            <a:ext cx="95050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教职员工或访客通过系统登记，获取二维码，注册人脸，在进出校园办公区时支持无感通行。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0152" y="2469170"/>
            <a:ext cx="10801201" cy="1420378"/>
            <a:chOff x="407367" y="2276872"/>
            <a:chExt cx="11449273" cy="1721930"/>
          </a:xfrm>
        </p:grpSpPr>
        <p:sp>
          <p:nvSpPr>
            <p:cNvPr id="7" name="右箭头 6"/>
            <p:cNvSpPr/>
            <p:nvPr/>
          </p:nvSpPr>
          <p:spPr bwMode="auto">
            <a:xfrm>
              <a:off x="4524192" y="2895369"/>
              <a:ext cx="353854" cy="268605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 bwMode="auto">
            <a:xfrm>
              <a:off x="6960096" y="2892815"/>
              <a:ext cx="347384" cy="254668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AutoShape 17"/>
            <p:cNvSpPr/>
            <p:nvPr/>
          </p:nvSpPr>
          <p:spPr>
            <a:xfrm>
              <a:off x="2935626" y="2281924"/>
              <a:ext cx="1407318" cy="169537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021569" y="3327188"/>
              <a:ext cx="1212598" cy="671614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访客达到校园，出示访客二维码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955823" y="2830047"/>
              <a:ext cx="865654" cy="553998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机器人识别来访者身份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5958681" y="3385938"/>
              <a:ext cx="862795" cy="553998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访客录入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人脸识别系统</a:t>
              </a:r>
            </a:p>
          </p:txBody>
        </p:sp>
        <p:sp>
          <p:nvSpPr>
            <p:cNvPr id="13" name="AutoShape 17"/>
            <p:cNvSpPr/>
            <p:nvPr/>
          </p:nvSpPr>
          <p:spPr>
            <a:xfrm>
              <a:off x="5015880" y="2276872"/>
              <a:ext cx="1944216" cy="170043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496318" y="3372267"/>
              <a:ext cx="1740212" cy="553998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人脸识别通过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授权闸机；联动电梯进入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大楼</a:t>
              </a:r>
            </a:p>
          </p:txBody>
        </p:sp>
        <p:sp>
          <p:nvSpPr>
            <p:cNvPr id="15" name="AutoShape 17"/>
            <p:cNvSpPr/>
            <p:nvPr/>
          </p:nvSpPr>
          <p:spPr>
            <a:xfrm>
              <a:off x="7392144" y="2276872"/>
              <a:ext cx="2052056" cy="1700431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90" y="2360330"/>
              <a:ext cx="947255" cy="936551"/>
            </a:xfrm>
            <a:prstGeom prst="rect">
              <a:avLst/>
            </a:prstGeom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14397" y="2648430"/>
              <a:ext cx="756761" cy="103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 cstate="print"/>
            <a:srcRect b="10012"/>
            <a:stretch/>
          </p:blipFill>
          <p:spPr>
            <a:xfrm>
              <a:off x="7496317" y="2310118"/>
              <a:ext cx="952593" cy="91426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3083" y="2749606"/>
              <a:ext cx="777360" cy="505108"/>
            </a:xfrm>
            <a:prstGeom prst="rect">
              <a:avLst/>
            </a:prstGeom>
          </p:spPr>
        </p:pic>
        <p:pic>
          <p:nvPicPr>
            <p:cNvPr id="25" name="图片 24" descr="1F大厅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3083" y="2276872"/>
              <a:ext cx="777360" cy="500985"/>
            </a:xfrm>
            <a:prstGeom prst="rect">
              <a:avLst/>
            </a:prstGeom>
          </p:spPr>
        </p:pic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5946468" y="2326189"/>
              <a:ext cx="875008" cy="553998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机器人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识别二维码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右箭头 27"/>
            <p:cNvSpPr/>
            <p:nvPr/>
          </p:nvSpPr>
          <p:spPr bwMode="auto">
            <a:xfrm>
              <a:off x="1003920" y="3458310"/>
              <a:ext cx="216740" cy="151891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pic>
          <p:nvPicPr>
            <p:cNvPr id="29" name="Picture 34" descr="手机副本"/>
            <p:cNvPicPr>
              <a:picLocks noChangeAspect="1"/>
            </p:cNvPicPr>
            <p:nvPr/>
          </p:nvPicPr>
          <p:blipFill>
            <a:blip r:embed="rId7"/>
            <a:srcRect l="29626" t="694" r="27232" b="1762"/>
            <a:stretch>
              <a:fillRect/>
            </a:stretch>
          </p:blipFill>
          <p:spPr>
            <a:xfrm>
              <a:off x="573940" y="2393999"/>
              <a:ext cx="429980" cy="69792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465777" y="3246779"/>
              <a:ext cx="510066" cy="526811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微信预约</a:t>
              </a:r>
              <a:endPara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1248737" y="3091923"/>
              <a:ext cx="1013954" cy="784830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推送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信息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给被访人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，预约确认返回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二维码</a:t>
              </a:r>
            </a:p>
          </p:txBody>
        </p:sp>
        <p:pic>
          <p:nvPicPr>
            <p:cNvPr id="32" name="图片 5" descr="5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802" y="2407289"/>
              <a:ext cx="407194" cy="6846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" name="AutoShape 17"/>
            <p:cNvSpPr/>
            <p:nvPr/>
          </p:nvSpPr>
          <p:spPr>
            <a:xfrm>
              <a:off x="407367" y="2281924"/>
              <a:ext cx="1883401" cy="169537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3"/>
            <p:cNvSpPr>
              <a:spLocks noChangeArrowheads="1"/>
            </p:cNvSpPr>
            <p:nvPr/>
          </p:nvSpPr>
          <p:spPr bwMode="auto">
            <a:xfrm>
              <a:off x="10346921" y="3632984"/>
              <a:ext cx="1323525" cy="323165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离开大楼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70403" y="2393999"/>
              <a:ext cx="1542904" cy="1199692"/>
            </a:xfrm>
            <a:prstGeom prst="rect">
              <a:avLst/>
            </a:prstGeom>
          </p:spPr>
        </p:pic>
        <p:sp>
          <p:nvSpPr>
            <p:cNvPr id="37" name="AutoShape 17"/>
            <p:cNvSpPr/>
            <p:nvPr/>
          </p:nvSpPr>
          <p:spPr>
            <a:xfrm>
              <a:off x="10099533" y="2276872"/>
              <a:ext cx="1757107" cy="170043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右箭头 42"/>
            <p:cNvSpPr/>
            <p:nvPr/>
          </p:nvSpPr>
          <p:spPr bwMode="auto">
            <a:xfrm>
              <a:off x="2429777" y="2890620"/>
              <a:ext cx="353854" cy="268605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4" name="右箭头 43"/>
            <p:cNvSpPr/>
            <p:nvPr/>
          </p:nvSpPr>
          <p:spPr bwMode="auto">
            <a:xfrm>
              <a:off x="9598175" y="2897921"/>
              <a:ext cx="347384" cy="254668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20152" y="2036969"/>
            <a:ext cx="1107996" cy="3416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eaLnBrk="1" hangingPunct="1">
              <a:lnSpc>
                <a:spcPct val="9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访客门禁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4318" y="4773097"/>
            <a:ext cx="8200399" cy="1841327"/>
            <a:chOff x="854318" y="4773097"/>
            <a:chExt cx="8200399" cy="1841327"/>
          </a:xfrm>
        </p:grpSpPr>
        <p:sp>
          <p:nvSpPr>
            <p:cNvPr id="47" name="右箭头 46"/>
            <p:cNvSpPr/>
            <p:nvPr/>
          </p:nvSpPr>
          <p:spPr bwMode="auto">
            <a:xfrm>
              <a:off x="2844273" y="5570421"/>
              <a:ext cx="353854" cy="268605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48" name="右箭头 47"/>
            <p:cNvSpPr/>
            <p:nvPr/>
          </p:nvSpPr>
          <p:spPr bwMode="auto">
            <a:xfrm>
              <a:off x="6423711" y="5585534"/>
              <a:ext cx="347384" cy="254668"/>
            </a:xfrm>
            <a:prstGeom prst="rightArrow">
              <a:avLst/>
            </a:prstGeom>
            <a:solidFill>
              <a:srgbClr val="5CACEE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Rectangle 3"/>
            <p:cNvSpPr>
              <a:spLocks noChangeArrowheads="1"/>
            </p:cNvSpPr>
            <p:nvPr/>
          </p:nvSpPr>
          <p:spPr bwMode="auto">
            <a:xfrm>
              <a:off x="3912444" y="5960716"/>
              <a:ext cx="1805680" cy="553998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人脸识别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通过授权闸机；联动电梯进入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大楼</a:t>
              </a:r>
            </a:p>
          </p:txBody>
        </p:sp>
        <p:sp>
          <p:nvSpPr>
            <p:cNvPr id="50" name="AutoShape 17"/>
            <p:cNvSpPr/>
            <p:nvPr/>
          </p:nvSpPr>
          <p:spPr>
            <a:xfrm>
              <a:off x="3790915" y="4833916"/>
              <a:ext cx="2057613" cy="1741617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4" cstate="print"/>
            <a:srcRect b="10012"/>
            <a:stretch/>
          </p:blipFill>
          <p:spPr>
            <a:xfrm>
              <a:off x="3912444" y="4963197"/>
              <a:ext cx="952593" cy="982293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854318" y="4928388"/>
              <a:ext cx="1528580" cy="1686036"/>
              <a:chOff x="367638" y="1359274"/>
              <a:chExt cx="1528580" cy="1686036"/>
            </a:xfrm>
          </p:grpSpPr>
          <p:pic>
            <p:nvPicPr>
              <p:cNvPr id="53" name="Picture 34" descr="手机副本"/>
              <p:cNvPicPr>
                <a:picLocks noChangeAspect="1"/>
              </p:cNvPicPr>
              <p:nvPr/>
            </p:nvPicPr>
            <p:blipFill>
              <a:blip r:embed="rId7"/>
              <a:srcRect l="29626" t="694" r="27232" b="1762"/>
              <a:stretch>
                <a:fillRect/>
              </a:stretch>
            </p:blipFill>
            <p:spPr>
              <a:xfrm>
                <a:off x="523941" y="1466104"/>
                <a:ext cx="429980" cy="77549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4" name="Rectangle 3"/>
              <p:cNvSpPr>
                <a:spLocks noChangeArrowheads="1"/>
              </p:cNvSpPr>
              <p:nvPr/>
            </p:nvSpPr>
            <p:spPr bwMode="auto">
              <a:xfrm>
                <a:off x="523941" y="2376376"/>
                <a:ext cx="1213944" cy="553998"/>
              </a:xfrm>
              <a:prstGeom prst="rect">
                <a:avLst/>
              </a:prstGeom>
              <a:solidFill>
                <a:srgbClr val="5CACEE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员工通过微信或</a:t>
                </a:r>
                <a:r>
                  <a:rPr lang="en-US" altLang="zh-CN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APP</a:t>
                </a:r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注册人脸信息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AutoShape 17"/>
              <p:cNvSpPr/>
              <p:nvPr/>
            </p:nvSpPr>
            <p:spPr>
              <a:xfrm>
                <a:off x="367638" y="1359274"/>
                <a:ext cx="1528580" cy="1686036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3366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8637" y="1466104"/>
                <a:ext cx="413789" cy="736188"/>
              </a:xfrm>
              <a:prstGeom prst="rect">
                <a:avLst/>
              </a:prstGeom>
            </p:spPr>
          </p:pic>
        </p:grp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0764" y="5435931"/>
              <a:ext cx="777360" cy="505108"/>
            </a:xfrm>
            <a:prstGeom prst="rect">
              <a:avLst/>
            </a:prstGeom>
          </p:spPr>
        </p:pic>
        <p:pic>
          <p:nvPicPr>
            <p:cNvPr id="58" name="图片 57" descr="1F大厅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0764" y="4963197"/>
              <a:ext cx="777360" cy="500985"/>
            </a:xfrm>
            <a:prstGeom prst="rect">
              <a:avLst/>
            </a:prstGeom>
          </p:spPr>
        </p:pic>
        <p:sp>
          <p:nvSpPr>
            <p:cNvPr id="59" name="AutoShape 17"/>
            <p:cNvSpPr/>
            <p:nvPr/>
          </p:nvSpPr>
          <p:spPr>
            <a:xfrm>
              <a:off x="6883285" y="4773097"/>
              <a:ext cx="2171432" cy="1802436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Rectangle 3"/>
            <p:cNvSpPr>
              <a:spLocks noChangeArrowheads="1"/>
            </p:cNvSpPr>
            <p:nvPr/>
          </p:nvSpPr>
          <p:spPr bwMode="auto">
            <a:xfrm>
              <a:off x="7066161" y="6056454"/>
              <a:ext cx="1904510" cy="323165"/>
            </a:xfrm>
            <a:prstGeom prst="rect">
              <a:avLst/>
            </a:prstGeom>
            <a:solidFill>
              <a:srgbClr val="5CACEE"/>
            </a:solidFill>
            <a:ln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人脸识别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通过门禁进入办公室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05852" y="4900425"/>
              <a:ext cx="1164819" cy="1005774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5228" y="4963197"/>
              <a:ext cx="696578" cy="809659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/>
        </p:nvSpPr>
        <p:spPr>
          <a:xfrm>
            <a:off x="854318" y="4519929"/>
            <a:ext cx="1569660" cy="3416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eaLnBrk="1" hangingPunct="1">
              <a:lnSpc>
                <a:spcPct val="9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教职员工门禁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1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联网门禁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–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无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感门禁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56906" y="2691096"/>
            <a:ext cx="5227416" cy="3847559"/>
            <a:chOff x="6485208" y="2389753"/>
            <a:chExt cx="5227416" cy="38475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208" y="2390378"/>
              <a:ext cx="2563120" cy="38469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328" y="2389753"/>
              <a:ext cx="2664296" cy="3846934"/>
            </a:xfrm>
            <a:prstGeom prst="rect">
              <a:avLst/>
            </a:prstGeom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25011" y="1629281"/>
            <a:ext cx="100297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在校园办公区特定门禁点可通过手机蓝牙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摇一摇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息屏自动感应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等方式自动开门，非接控制便捷高效安全，提高用户的体验度。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联网门禁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蓝牙门禁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6" y="2783807"/>
            <a:ext cx="3240360" cy="1498667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868158" y="4935350"/>
            <a:ext cx="3291738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智能、高效、安全、洁净；</a:t>
            </a:r>
            <a:endParaRPr lang="en-US" altLang="zh-CN" sz="14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支持移动端</a:t>
            </a:r>
            <a:r>
              <a:rPr lang="en-US" altLang="zh-CN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和微信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en-US" altLang="zh-CN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58" y="5012030"/>
            <a:ext cx="669190" cy="6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400" b="1" dirty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物联网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门禁 </a:t>
            </a: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智慧班牌</a:t>
            </a:r>
            <a:endParaRPr lang="zh-CN" altLang="en-US" sz="2400" b="1" dirty="0">
              <a:solidFill>
                <a:srgbClr val="046FB6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76168" y="1556792"/>
            <a:ext cx="100297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kern="1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在教室或功能室门口安装智慧班牌，实现</a:t>
            </a:r>
            <a:r>
              <a:rPr lang="zh-CN" altLang="en-US" sz="1600" kern="100" dirty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1600" b="1" kern="100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脸或刷卡门禁</a:t>
            </a:r>
            <a:r>
              <a:rPr lang="zh-CN" altLang="en-US" sz="1600" b="1" kern="100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、人脸或刷卡考勤、班牌管理、教学或活动信息发布</a:t>
            </a:r>
            <a:r>
              <a:rPr lang="zh-CN" altLang="en-US" sz="1600" kern="1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。极大提高校园安全、校园管理、校园宣传、家校互联等智能化和信息化水平，大力减少综合资源成本。</a:t>
            </a:r>
            <a:endParaRPr lang="en-US" altLang="zh-CN" sz="1600" kern="100" dirty="0" smtClean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84825" y="3039578"/>
            <a:ext cx="6048672" cy="3243629"/>
            <a:chOff x="551384" y="3065690"/>
            <a:chExt cx="6048672" cy="32436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440" y="3666481"/>
              <a:ext cx="1047619" cy="62857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11424" y="444191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门禁考勤模式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1584" y="3685528"/>
              <a:ext cx="1038095" cy="60952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161569" y="585752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</a:t>
              </a:r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204" y="3685528"/>
              <a:ext cx="1047619" cy="6190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4348" y="3685528"/>
              <a:ext cx="1019048" cy="6190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294" y="5078460"/>
              <a:ext cx="1019048" cy="60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1108" y="5078460"/>
              <a:ext cx="1028571" cy="61904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252" y="5078460"/>
              <a:ext cx="1028571" cy="62857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34348" y="5097507"/>
              <a:ext cx="1038095" cy="60952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513941" y="443893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课间模式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5800" y="444191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</a:t>
              </a:r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4746" y="585333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校宣模式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232082" y="4444012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上课模式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99656" y="585333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功能室模式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95800" y="5853335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考试</a:t>
              </a:r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  <a:endPara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999238" y="3085510"/>
              <a:ext cx="135234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 smtClean="0">
                  <a:solidFill>
                    <a:srgbClr val="046F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智慧班牌功能</a:t>
              </a:r>
              <a:endParaRPr lang="en-US" altLang="zh-CN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551384" y="3065690"/>
              <a:ext cx="6048672" cy="324362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566683" y="5167801"/>
            <a:ext cx="97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r>
              <a:rPr lang="zh-CN" altLang="en-US" sz="14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班牌</a:t>
            </a:r>
            <a:endParaRPr lang="zh-CN" altLang="en-US" sz="1400" dirty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33497" y="6288723"/>
            <a:ext cx="6010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注：部分功能需要与对应的信息系统进行系统对接，实现数据数据共享</a:t>
            </a:r>
            <a:endParaRPr lang="zh-CN" altLang="en-US" sz="1200" b="1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30" y="3039578"/>
            <a:ext cx="3211928" cy="18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联网门禁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一体化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Lora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智慧门锁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36792" y="1498970"/>
            <a:ext cx="10587799" cy="15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在校园重点办公室、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学生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公寓等安装智能云门锁，刷卡、指纹、密码等多种开门方式，美观安全实用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，大力减少学年更换机械锁的经济和人力成本，避免安全管理漏洞。同时开门权限可与宿管系统智能联动，实现“</a:t>
            </a:r>
            <a:r>
              <a:rPr lang="zh-CN" altLang="en-US" sz="1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调整即生效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采用指纹门锁还可以支持</a:t>
            </a:r>
            <a:r>
              <a:rPr lang="zh-CN" altLang="en-US" sz="1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智慧归寝核查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，远程查寝，防止学生夜不归寝，避免代打卡的管理和安全风险，提升精细化管理水平。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7702049" y="3854112"/>
            <a:ext cx="2930455" cy="20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选配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支持智能卡、密码开门，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标配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支持机械钥匙开门；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 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物联网通信；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抗干扰性，不受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等信号干扰；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传输距离远，室内穿墙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1000M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超级多联，单网关接入达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低功耗，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电池可使用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空旷通信距离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&lt;5KM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555780"/>
            <a:ext cx="3419048" cy="260952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974604" y="5826148"/>
            <a:ext cx="205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物联网智能云门锁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04" y="3732098"/>
            <a:ext cx="2063496" cy="17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3.6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宿舍门禁</a:t>
            </a:r>
            <a:endParaRPr lang="zh-CN" altLang="en-US" sz="2400" b="1" dirty="0">
              <a:solidFill>
                <a:srgbClr val="046FB6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graphicFrame>
        <p:nvGraphicFramePr>
          <p:cNvPr id="9" name="Group 34"/>
          <p:cNvGraphicFramePr>
            <a:graphicFrameLocks noGrp="1"/>
          </p:cNvGraphicFramePr>
          <p:nvPr>
            <p:extLst/>
          </p:nvPr>
        </p:nvGraphicFramePr>
        <p:xfrm>
          <a:off x="1415480" y="1844824"/>
          <a:ext cx="8865193" cy="3546874"/>
        </p:xfrm>
        <a:graphic>
          <a:graphicData uri="http://schemas.openxmlformats.org/drawingml/2006/table">
            <a:tbl>
              <a:tblPr/>
              <a:tblGrid>
                <a:gridCol w="1252605"/>
                <a:gridCol w="3605963"/>
                <a:gridCol w="4006625"/>
              </a:tblGrid>
              <a:tr h="6238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技术方案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分体式门禁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一体式智能门锁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13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280BA5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优势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、安全性高，可联动消防报警系统，实现紧急情况下自动开门疏散，避免安全事故；</a:t>
                      </a:r>
                      <a:endParaRPr kumimoji="0" lang="en-US" altLang="zh-CN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、功能强大，提供专业的门禁考勤功能，满足不同个性化需求；</a:t>
                      </a:r>
                      <a:endParaRPr kumimoji="0" lang="en-US" altLang="zh-CN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、可扩展性强，仅需增设相应识别模块即可实现不同验证方式；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、美观简单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、系统维护便捷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、建设成本相对较低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>
                        <a:alpha val="20000"/>
                      </a:srgbClr>
                    </a:solidFill>
                  </a:tcPr>
                </a:tc>
              </a:tr>
              <a:tr h="91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280BA5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不足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建设成本相对较高</a:t>
                      </a:r>
                      <a:endParaRPr kumimoji="0" lang="en-US" altLang="zh-CN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功能安全较低，无紧急开门模式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27448" y="5731606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根据多年项目建设和运营经验，推荐学生宿舍门禁采用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分体式门禁</a:t>
            </a:r>
            <a:r>
              <a:rPr lang="zh-CN" altLang="en-US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，提升学生公共安全管理水平</a:t>
            </a:r>
            <a:endParaRPr lang="zh-CN" altLang="en-US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1384" y="1556792"/>
            <a:ext cx="113246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校园作为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人员密集区域，且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因上下班等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时间相对固定，其人流量具有爆发性，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校园大门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、生产区域、办公楼出入口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等区域安装，控制人流安全有序。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联网通道系统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，可实时记录每个受控区域进出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的员工及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外来访客的进出时间，在提供消防、防盗、报警等信息的基础上，还可实现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远程出入通道控制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全天候保驾护航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3.7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物联网通道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12806" y="6192973"/>
            <a:ext cx="13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摆闸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7194" y="6187901"/>
            <a:ext cx="137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二维码通道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延长石油榆林靖边炼油厂-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549776"/>
            <a:ext cx="3238228" cy="24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03" y="3549776"/>
            <a:ext cx="4020333" cy="23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3.7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物联网通道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人车行通道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1889" y="3033106"/>
            <a:ext cx="482453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系统特点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快速身份识别技术，可准确、高效识别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卡、二</a:t>
            </a: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维码、生物识别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实时故障自检及报警提示，确保系统安全运行，方便维护、使用；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具有方向指示，引导人车出入通道口；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具有闸门感应自动锁死功能，保护设备杜绝强制通行；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自动统计、显示通行人数，便于实时查看，显示总数高达九万多；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远程控制管理：云居里操作闸门所处状态的功能，以满足用户特殊需求及消防安全要求；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强大的自检功能：设备随时处于故障监视状态，良好的报错功能友好的实现人机交互方便快速实现检修；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1710" y="5326041"/>
            <a:ext cx="18042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三辊闸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适用于人通行</a:t>
            </a:r>
            <a:endParaRPr lang="en-US" altLang="zh-CN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通行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384" y="1556792"/>
            <a:ext cx="10729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达实人车行通道系统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可实时高效的核验人员信息，验证身份合法性，利用闸机限制性与人性便捷性的设计，在保证校园出入安全，实现高效便捷的智慧化管理。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4" y="4017949"/>
            <a:ext cx="2437579" cy="13080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25" y="2690983"/>
            <a:ext cx="2437579" cy="13269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5" y="5354581"/>
            <a:ext cx="2437579" cy="111369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571710" y="4018366"/>
            <a:ext cx="238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翼闸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适用于人通行</a:t>
            </a:r>
            <a:endParaRPr lang="en-US" altLang="zh-CN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通行速度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71710" y="2690983"/>
            <a:ext cx="23082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摆闸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适用于人、自行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电动车</a:t>
            </a: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通行</a:t>
            </a:r>
            <a:endParaRPr lang="en-US" altLang="zh-CN" sz="12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通行速度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5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936375" y="530407"/>
            <a:ext cx="8399986" cy="6667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  </a:t>
            </a:r>
            <a:r>
              <a:rPr lang="en-US" altLang="zh-CN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Contents</a:t>
            </a:r>
          </a:p>
          <a:p>
            <a:pPr rtl="0" fontAlgn="auto">
              <a:spcAft>
                <a:spcPts val="0"/>
              </a:spcAft>
              <a:defRPr/>
            </a:pPr>
            <a:endParaRPr lang="zh-CN" altLang="en-US" sz="3333" b="1" kern="0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50721" y="2708920"/>
            <a:ext cx="3662680" cy="928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一、公司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概况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5"/>
          <p:cNvSpPr txBox="1"/>
          <p:nvPr/>
        </p:nvSpPr>
        <p:spPr>
          <a:xfrm>
            <a:off x="419100" y="412750"/>
            <a:ext cx="6946265" cy="4134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3.7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物联网通道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人脸识别通道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7571" y="2785704"/>
            <a:ext cx="4824536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系统特点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基于高强度不锈钢框架设计</a:t>
            </a:r>
            <a:endParaRPr lang="zh-CN" altLang="en-US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身份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识别，实时记录显示人员信息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系统支持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个时间段，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个时间组，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个节假日、胁迫码进入报警等高级功能。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支持常开、常闭、按钮控制等功能，以及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防潜回、人证比对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非法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事件自动报警、布撤防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管理；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支持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二代身份证、二</a:t>
            </a:r>
            <a:r>
              <a:rPr lang="zh-CN" altLang="en-US" sz="1200" b="1" dirty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维码、生物</a:t>
            </a:r>
            <a:r>
              <a:rPr lang="zh-CN" altLang="en-US" sz="1200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识别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凭证独立或组合验证方式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标准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的集成、联动接口，支持多种对接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协议；</a:t>
            </a: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通道</a:t>
            </a:r>
            <a:r>
              <a:rPr lang="zh-CN" altLang="en-US" sz="1200" b="1" dirty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实时监控，直观显示出入口通行</a:t>
            </a:r>
            <a:r>
              <a:rPr lang="zh-CN" altLang="en-US" sz="1200" b="1" dirty="0" smtClean="0">
                <a:solidFill>
                  <a:srgbClr val="FF6600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情况</a:t>
            </a:r>
            <a:endParaRPr lang="en-US" altLang="zh-CN" sz="1200" b="1" dirty="0" smtClean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dirty="0">
              <a:solidFill>
                <a:srgbClr val="FF6600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3552" y="6248190"/>
            <a:ext cx="156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脸识别速通门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6928" y="2557983"/>
            <a:ext cx="5054692" cy="3562954"/>
            <a:chOff x="645631" y="2277490"/>
            <a:chExt cx="5054692" cy="35629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31" y="2924944"/>
              <a:ext cx="4680520" cy="2915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445" y="2277490"/>
              <a:ext cx="916878" cy="100714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551384" y="1556792"/>
            <a:ext cx="10729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达实人脸识别通道系统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可实时高效的核验人员人脸信息，人证比对验证身份合法性，保证校园出入安全，实现高效便捷的智慧化管理。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405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常规结算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4" name="文本框 15361"/>
          <p:cNvSpPr txBox="1"/>
          <p:nvPr/>
        </p:nvSpPr>
        <p:spPr>
          <a:xfrm>
            <a:off x="983432" y="1635268"/>
            <a:ext cx="11041062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在校园餐厅、商超等设置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若干非接触式智能卡消费机，实现刷卡消费，取代过去使用餐票或现金的落后方式。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就餐卡还可以在超市、商店或者移动售货点刷卡购物</a:t>
            </a:r>
            <a:r>
              <a:rPr lang="en-US" altLang="zh-CN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, 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通过微信、支付宝、现金等方式就餐电子钱包充值，方便高效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  <a:endParaRPr lang="en-US" altLang="zh-CN"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01" y="3249956"/>
            <a:ext cx="3982042" cy="180020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888088" y="3343874"/>
            <a:ext cx="3854127" cy="161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卡多应用；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脱机</a:t>
            </a:r>
            <a:r>
              <a:rPr lang="zh-CN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、联机</a:t>
            </a:r>
            <a:r>
              <a:rPr lang="zh-CN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收费模式：单价、编号、定</a:t>
            </a:r>
            <a:r>
              <a:rPr lang="zh-CN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消费限制：限次、限额、</a:t>
            </a:r>
            <a:r>
              <a:rPr lang="zh-CN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查询、补助充值、修改密码、</a:t>
            </a:r>
            <a:r>
              <a:rPr lang="zh-CN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挂失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buNone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扩展支持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二维码、人脸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zh-CN" altLang="en-US" sz="1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1584" y="5833847"/>
            <a:ext cx="236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就餐刷卡消费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智盘结算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839" y="3695170"/>
            <a:ext cx="2683679" cy="18233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746" y="1628800"/>
            <a:ext cx="10805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校园餐厅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就餐使用智盘消费系统，所使用的每一个餐具，都植入了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芯片。当顾客选餐完毕，只需将托盘放入“结算区”，系统自动识别所有菜品，并统计整单金额。顾客自助核对，刷卡支付即可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。实现快速结算，提升就餐体验，做到“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不排队，秒收银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”，节约人工。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94" y="3722935"/>
            <a:ext cx="2762411" cy="18453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64152" y="3926124"/>
            <a:ext cx="2231606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高效批量识读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定额扣款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快速核算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支持联机、脱机交易</a:t>
            </a:r>
            <a:endParaRPr lang="zh-CN" altLang="en-US" sz="1200" b="1" dirty="0">
              <a:solidFill>
                <a:srgbClr val="EA5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52384" y="3933056"/>
            <a:ext cx="2231606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12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混合录入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2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</a:t>
            </a: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</a:t>
            </a:r>
            <a:endParaRPr lang="en-US" altLang="zh-CN" sz="1200" b="1" dirty="0" smtClean="0">
              <a:solidFill>
                <a:srgbClr val="EA5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*扩展支持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扫码、人脸</a:t>
            </a:r>
            <a:r>
              <a:rPr lang="zh-CN" altLang="en-US" sz="1200" b="1" dirty="0" smtClean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endParaRPr lang="zh-CN" altLang="en-US" sz="1200" b="1" dirty="0">
              <a:solidFill>
                <a:srgbClr val="EA5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71464" y="5957229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餐盘植入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7174" y="5953711"/>
            <a:ext cx="1509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智盘快速结算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0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3. 8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电子钱包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746" y="1628800"/>
            <a:ext cx="10589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建立在线和现金钱包两种账户。在线账户支持现金、微信或银行卡充值，并支持二维码扫码消费。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卡内建立现金钱包，现金充值在学校使用，也可通过自助终端由在线账户领款充值。</a:t>
            </a:r>
            <a:endParaRPr lang="zh-CN" altLang="en-US" sz="16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5211" y="2685667"/>
            <a:ext cx="79445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平台统一发放减值操作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PSAM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卡。第三方消费机通过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PSAM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卡认证进行扣款，保证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在一卡通平台消费模块统一操作，无需第三方消费管理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消费模式多样，可实现定制化需求，如各地不同的折扣标准及消费限制等</a:t>
            </a:r>
            <a:r>
              <a:rPr lang="zh-CN" altLang="en-US" b="1" dirty="0" smtClean="0">
                <a:solidFill>
                  <a:schemeClr val="accent1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chemeClr val="accent1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grpSp>
        <p:nvGrpSpPr>
          <p:cNvPr id="14" name="组合 3"/>
          <p:cNvGrpSpPr>
            <a:grpSpLocks/>
          </p:cNvGrpSpPr>
          <p:nvPr/>
        </p:nvGrpSpPr>
        <p:grpSpPr bwMode="auto">
          <a:xfrm>
            <a:off x="1405211" y="4118428"/>
            <a:ext cx="7313144" cy="1987550"/>
            <a:chOff x="1043755" y="2312772"/>
            <a:chExt cx="6624459" cy="1987098"/>
          </a:xfrm>
        </p:grpSpPr>
        <p:sp>
          <p:nvSpPr>
            <p:cNvPr id="15" name="圆角矩形 14"/>
            <p:cNvSpPr/>
            <p:nvPr/>
          </p:nvSpPr>
          <p:spPr>
            <a:xfrm>
              <a:off x="1043755" y="2312772"/>
              <a:ext cx="6624459" cy="1987098"/>
            </a:xfrm>
            <a:prstGeom prst="roundRect">
              <a:avLst>
                <a:gd name="adj" fmla="val 910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1558362" y="2423331"/>
              <a:ext cx="1528763" cy="863600"/>
              <a:chOff x="0" y="0"/>
              <a:chExt cx="963" cy="544"/>
            </a:xfrm>
          </p:grpSpPr>
          <p:pic>
            <p:nvPicPr>
              <p:cNvPr id="24" name="Picture 8" descr="j0222019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4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 Box 9"/>
              <p:cNvSpPr txBox="1">
                <a:spLocks noChangeArrowheads="1"/>
              </p:cNvSpPr>
              <p:nvPr/>
            </p:nvSpPr>
            <p:spPr bwMode="auto">
              <a:xfrm>
                <a:off x="506" y="152"/>
                <a:ext cx="45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200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在线</a:t>
                </a:r>
                <a:r>
                  <a:rPr lang="zh-CN" altLang="en-US" sz="1200" b="1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钱包</a:t>
                </a:r>
                <a:endParaRPr lang="zh-CN" altLang="zh-CN" sz="12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1558362" y="3396468"/>
              <a:ext cx="1604962" cy="863600"/>
              <a:chOff x="0" y="0"/>
              <a:chExt cx="1011" cy="544"/>
            </a:xfrm>
          </p:grpSpPr>
          <p:pic>
            <p:nvPicPr>
              <p:cNvPr id="22" name="Picture 11" descr="j0222019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4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2"/>
              <p:cNvSpPr txBox="1">
                <a:spLocks noChangeArrowheads="1"/>
              </p:cNvSpPr>
              <p:nvPr/>
            </p:nvSpPr>
            <p:spPr bwMode="auto">
              <a:xfrm>
                <a:off x="507" y="152"/>
                <a:ext cx="50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1200" b="1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现金</a:t>
                </a:r>
                <a:r>
                  <a:rPr lang="zh-CN" altLang="en-US" sz="1200" b="1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钱包</a:t>
                </a:r>
                <a:endParaRPr lang="zh-CN" altLang="zh-CN" sz="1200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18" name="AutoShape 23"/>
            <p:cNvSpPr>
              <a:spLocks noChangeArrowheads="1"/>
            </p:cNvSpPr>
            <p:nvPr/>
          </p:nvSpPr>
          <p:spPr bwMode="auto">
            <a:xfrm>
              <a:off x="3436053" y="2595283"/>
              <a:ext cx="719119" cy="469793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6536 h 21600"/>
                <a:gd name="T14" fmla="*/ 19686 w 21600"/>
                <a:gd name="T15" fmla="*/ 1506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751" y="0"/>
                  </a:moveTo>
                  <a:lnTo>
                    <a:pt x="16751" y="6536"/>
                  </a:lnTo>
                  <a:lnTo>
                    <a:pt x="3375" y="6536"/>
                  </a:lnTo>
                  <a:lnTo>
                    <a:pt x="3375" y="15064"/>
                  </a:lnTo>
                  <a:lnTo>
                    <a:pt x="16751" y="15064"/>
                  </a:lnTo>
                  <a:lnTo>
                    <a:pt x="16751" y="21600"/>
                  </a:lnTo>
                  <a:lnTo>
                    <a:pt x="21600" y="10800"/>
                  </a:lnTo>
                  <a:lnTo>
                    <a:pt x="16751" y="0"/>
                  </a:lnTo>
                  <a:close/>
                </a:path>
                <a:path w="21600" h="21600">
                  <a:moveTo>
                    <a:pt x="1350" y="6536"/>
                  </a:moveTo>
                  <a:lnTo>
                    <a:pt x="1350" y="15064"/>
                  </a:lnTo>
                  <a:lnTo>
                    <a:pt x="2700" y="15064"/>
                  </a:lnTo>
                  <a:lnTo>
                    <a:pt x="2700" y="6536"/>
                  </a:lnTo>
                  <a:lnTo>
                    <a:pt x="1350" y="6536"/>
                  </a:lnTo>
                  <a:close/>
                </a:path>
                <a:path w="21600" h="21600">
                  <a:moveTo>
                    <a:pt x="0" y="6536"/>
                  </a:moveTo>
                  <a:lnTo>
                    <a:pt x="0" y="15064"/>
                  </a:lnTo>
                  <a:lnTo>
                    <a:pt x="675" y="15064"/>
                  </a:lnTo>
                  <a:lnTo>
                    <a:pt x="675" y="6536"/>
                  </a:lnTo>
                  <a:lnTo>
                    <a:pt x="0" y="65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4197322" y="2578195"/>
              <a:ext cx="3405097" cy="55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可用于线上充值、扫码消费等线上场景，也可指定用于学校发放补助的账户，实行转款专用</a:t>
              </a:r>
              <a:endParaRPr lang="en-US" altLang="zh-CN" sz="1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AutoShape 25"/>
            <p:cNvSpPr>
              <a:spLocks noChangeArrowheads="1"/>
            </p:cNvSpPr>
            <p:nvPr/>
          </p:nvSpPr>
          <p:spPr bwMode="auto">
            <a:xfrm>
              <a:off x="3399542" y="3577721"/>
              <a:ext cx="719118" cy="469793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6536 h 21600"/>
                <a:gd name="T14" fmla="*/ 19686 w 21600"/>
                <a:gd name="T15" fmla="*/ 1506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751" y="0"/>
                  </a:moveTo>
                  <a:lnTo>
                    <a:pt x="16751" y="6536"/>
                  </a:lnTo>
                  <a:lnTo>
                    <a:pt x="3375" y="6536"/>
                  </a:lnTo>
                  <a:lnTo>
                    <a:pt x="3375" y="15064"/>
                  </a:lnTo>
                  <a:lnTo>
                    <a:pt x="16751" y="15064"/>
                  </a:lnTo>
                  <a:lnTo>
                    <a:pt x="16751" y="21600"/>
                  </a:lnTo>
                  <a:lnTo>
                    <a:pt x="21600" y="10800"/>
                  </a:lnTo>
                  <a:lnTo>
                    <a:pt x="16751" y="0"/>
                  </a:lnTo>
                  <a:close/>
                </a:path>
                <a:path w="21600" h="21600">
                  <a:moveTo>
                    <a:pt x="1350" y="6536"/>
                  </a:moveTo>
                  <a:lnTo>
                    <a:pt x="1350" y="15064"/>
                  </a:lnTo>
                  <a:lnTo>
                    <a:pt x="2700" y="15064"/>
                  </a:lnTo>
                  <a:lnTo>
                    <a:pt x="2700" y="6536"/>
                  </a:lnTo>
                  <a:lnTo>
                    <a:pt x="1350" y="6536"/>
                  </a:lnTo>
                  <a:close/>
                </a:path>
                <a:path w="21600" h="21600">
                  <a:moveTo>
                    <a:pt x="0" y="6536"/>
                  </a:moveTo>
                  <a:lnTo>
                    <a:pt x="0" y="15064"/>
                  </a:lnTo>
                  <a:lnTo>
                    <a:pt x="675" y="15064"/>
                  </a:lnTo>
                  <a:lnTo>
                    <a:pt x="675" y="6536"/>
                  </a:lnTo>
                  <a:lnTo>
                    <a:pt x="0" y="6536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4191682" y="3651459"/>
              <a:ext cx="3378109" cy="27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可用于所有消费场所</a:t>
              </a:r>
              <a:r>
                <a:rPr lang="zh-CN" altLang="en-US" sz="12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，余额</a:t>
              </a:r>
              <a:r>
                <a:rPr lang="zh-CN" altLang="en-US" sz="1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不够时</a:t>
              </a:r>
              <a:r>
                <a:rPr lang="zh-CN" altLang="en-US" sz="12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从在线钱包</a:t>
              </a:r>
              <a:r>
                <a:rPr lang="zh-CN" altLang="en-US" sz="1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扣款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27448" y="6365955"/>
            <a:ext cx="993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如应用非接触智能卡电子钱包充值或领取补助，需配置专用自助终端实现领款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3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3303" y="1657400"/>
            <a:ext cx="102971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学校食堂消费由不同商家承包模式，为实现学校财务审计的便捷性，采用商家自行清结算管理。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清结算</a:t>
            </a:r>
            <a:endParaRPr lang="zh-CN" altLang="en-US" sz="2400" b="1" dirty="0">
              <a:solidFill>
                <a:srgbClr val="046FB6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7408" y="2235603"/>
            <a:ext cx="1944216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7494B"/>
                </a:solidFill>
                <a:latin typeface="微软雅黑"/>
                <a:ea typeface="微软雅黑"/>
              </a:rPr>
              <a:t>1</a:t>
            </a:r>
            <a:r>
              <a:rPr lang="zh-CN" altLang="en-US" b="1" dirty="0" smtClean="0">
                <a:solidFill>
                  <a:srgbClr val="47494B"/>
                </a:solidFill>
                <a:latin typeface="微软雅黑"/>
                <a:ea typeface="微软雅黑"/>
              </a:rPr>
              <a:t>、自助</a:t>
            </a:r>
            <a:r>
              <a:rPr lang="zh-CN" altLang="en-US" b="1" dirty="0" smtClean="0">
                <a:solidFill>
                  <a:srgbClr val="47494B"/>
                </a:solidFill>
                <a:latin typeface="微软雅黑"/>
                <a:ea typeface="微软雅黑"/>
              </a:rPr>
              <a:t>清结算</a:t>
            </a:r>
            <a:endParaRPr lang="zh-CN" altLang="en-US" b="1" dirty="0">
              <a:solidFill>
                <a:srgbClr val="47494B"/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0046" y="3950122"/>
            <a:ext cx="8109884" cy="1987550"/>
            <a:chOff x="794428" y="3358375"/>
            <a:chExt cx="8109884" cy="1987550"/>
          </a:xfrm>
        </p:grpSpPr>
        <p:grpSp>
          <p:nvGrpSpPr>
            <p:cNvPr id="14" name="组合 3"/>
            <p:cNvGrpSpPr>
              <a:grpSpLocks/>
            </p:cNvGrpSpPr>
            <p:nvPr/>
          </p:nvGrpSpPr>
          <p:grpSpPr bwMode="auto">
            <a:xfrm>
              <a:off x="794428" y="3358375"/>
              <a:ext cx="8109884" cy="1987550"/>
              <a:chOff x="1043755" y="2312772"/>
              <a:chExt cx="6624459" cy="198709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043755" y="2312772"/>
                <a:ext cx="6624459" cy="1987098"/>
              </a:xfrm>
              <a:prstGeom prst="roundRect">
                <a:avLst>
                  <a:gd name="adj" fmla="val 9108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Group 7"/>
              <p:cNvGrpSpPr>
                <a:grpSpLocks/>
              </p:cNvGrpSpPr>
              <p:nvPr/>
            </p:nvGrpSpPr>
            <p:grpSpPr bwMode="auto">
              <a:xfrm>
                <a:off x="1558362" y="2423331"/>
                <a:ext cx="1685926" cy="863600"/>
                <a:chOff x="0" y="0"/>
                <a:chExt cx="1062" cy="544"/>
              </a:xfrm>
            </p:grpSpPr>
            <p:pic>
              <p:nvPicPr>
                <p:cNvPr id="29" name="Picture 8" descr="j0222019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42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06" y="152"/>
                  <a:ext cx="556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zh-CN" altLang="en-US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商家</a:t>
                  </a:r>
                  <a:r>
                    <a:rPr lang="en-US" altLang="zh-CN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1</a:t>
                  </a:r>
                  <a:r>
                    <a:rPr lang="zh-CN" altLang="en-US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钱包</a:t>
                  </a:r>
                  <a:endParaRPr lang="zh-CN" altLang="zh-CN" sz="1400" b="1" dirty="0">
                    <a:solidFill>
                      <a:srgbClr val="47494B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18" name="Group 10"/>
              <p:cNvGrpSpPr>
                <a:grpSpLocks/>
              </p:cNvGrpSpPr>
              <p:nvPr/>
            </p:nvGrpSpPr>
            <p:grpSpPr bwMode="auto">
              <a:xfrm>
                <a:off x="1558362" y="3396468"/>
                <a:ext cx="1716086" cy="863600"/>
                <a:chOff x="0" y="0"/>
                <a:chExt cx="1081" cy="544"/>
              </a:xfrm>
            </p:grpSpPr>
            <p:pic>
              <p:nvPicPr>
                <p:cNvPr id="27" name="Picture 11" descr="j0222019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42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07" y="152"/>
                  <a:ext cx="574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zh-CN" altLang="en-US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商家</a:t>
                  </a:r>
                  <a:r>
                    <a:rPr lang="en-US" altLang="zh-CN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2</a:t>
                  </a:r>
                  <a:r>
                    <a:rPr lang="zh-CN" altLang="en-US" sz="1400" b="1" dirty="0" smtClean="0">
                      <a:solidFill>
                        <a:srgbClr val="47494B"/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钱包</a:t>
                  </a:r>
                  <a:endParaRPr lang="zh-CN" altLang="zh-CN" sz="1400" b="1" dirty="0">
                    <a:solidFill>
                      <a:srgbClr val="47494B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19" name="AutoShape 23"/>
              <p:cNvSpPr>
                <a:spLocks noChangeArrowheads="1"/>
              </p:cNvSpPr>
              <p:nvPr/>
            </p:nvSpPr>
            <p:spPr bwMode="auto">
              <a:xfrm>
                <a:off x="3436053" y="2595283"/>
                <a:ext cx="719119" cy="469793"/>
              </a:xfrm>
              <a:custGeom>
                <a:avLst/>
                <a:gdLst>
                  <a:gd name="T0" fmla="*/ 2147483647 w 21600"/>
                  <a:gd name="T1" fmla="*/ 0 h 21600"/>
                  <a:gd name="T2" fmla="*/ 0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6536 h 21600"/>
                  <a:gd name="T14" fmla="*/ 19686 w 21600"/>
                  <a:gd name="T15" fmla="*/ 1506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751" y="0"/>
                    </a:moveTo>
                    <a:lnTo>
                      <a:pt x="16751" y="6536"/>
                    </a:lnTo>
                    <a:lnTo>
                      <a:pt x="3375" y="6536"/>
                    </a:lnTo>
                    <a:lnTo>
                      <a:pt x="3375" y="15064"/>
                    </a:lnTo>
                    <a:lnTo>
                      <a:pt x="16751" y="15064"/>
                    </a:lnTo>
                    <a:lnTo>
                      <a:pt x="16751" y="21600"/>
                    </a:lnTo>
                    <a:lnTo>
                      <a:pt x="21600" y="10800"/>
                    </a:lnTo>
                    <a:lnTo>
                      <a:pt x="16751" y="0"/>
                    </a:lnTo>
                    <a:close/>
                  </a:path>
                  <a:path w="21600" h="21600">
                    <a:moveTo>
                      <a:pt x="1350" y="6536"/>
                    </a:moveTo>
                    <a:lnTo>
                      <a:pt x="1350" y="15064"/>
                    </a:lnTo>
                    <a:lnTo>
                      <a:pt x="2700" y="15064"/>
                    </a:lnTo>
                    <a:lnTo>
                      <a:pt x="2700" y="6536"/>
                    </a:lnTo>
                    <a:lnTo>
                      <a:pt x="1350" y="6536"/>
                    </a:lnTo>
                    <a:close/>
                  </a:path>
                  <a:path w="21600" h="21600">
                    <a:moveTo>
                      <a:pt x="0" y="6536"/>
                    </a:moveTo>
                    <a:lnTo>
                      <a:pt x="0" y="15064"/>
                    </a:lnTo>
                    <a:lnTo>
                      <a:pt x="675" y="15064"/>
                    </a:lnTo>
                    <a:lnTo>
                      <a:pt x="675" y="6536"/>
                    </a:lnTo>
                    <a:lnTo>
                      <a:pt x="0" y="653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4" name="Text Box 24"/>
              <p:cNvSpPr txBox="1">
                <a:spLocks noChangeArrowheads="1"/>
              </p:cNvSpPr>
              <p:nvPr/>
            </p:nvSpPr>
            <p:spPr bwMode="auto">
              <a:xfrm>
                <a:off x="4261553" y="2499985"/>
                <a:ext cx="3405097" cy="710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、商家</a:t>
                </a:r>
                <a:r>
                  <a:rPr lang="en-US" altLang="zh-CN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通过消费系统实现现金充值，专款专用；</a:t>
                </a:r>
                <a:endParaRPr lang="en-US" altLang="zh-CN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altLang="zh-CN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、商家</a:t>
                </a:r>
                <a:r>
                  <a:rPr lang="en-US" altLang="zh-CN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400" b="1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通过消费系统清结算功能自主清结算；</a:t>
                </a:r>
                <a:endParaRPr lang="en-US" altLang="zh-CN" sz="1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3399542" y="3577721"/>
                <a:ext cx="719118" cy="469793"/>
              </a:xfrm>
              <a:custGeom>
                <a:avLst/>
                <a:gdLst>
                  <a:gd name="T0" fmla="*/ 2147483647 w 21600"/>
                  <a:gd name="T1" fmla="*/ 0 h 21600"/>
                  <a:gd name="T2" fmla="*/ 0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6536 h 21600"/>
                  <a:gd name="T14" fmla="*/ 19686 w 21600"/>
                  <a:gd name="T15" fmla="*/ 1506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751" y="0"/>
                    </a:moveTo>
                    <a:lnTo>
                      <a:pt x="16751" y="6536"/>
                    </a:lnTo>
                    <a:lnTo>
                      <a:pt x="3375" y="6536"/>
                    </a:lnTo>
                    <a:lnTo>
                      <a:pt x="3375" y="15064"/>
                    </a:lnTo>
                    <a:lnTo>
                      <a:pt x="16751" y="15064"/>
                    </a:lnTo>
                    <a:lnTo>
                      <a:pt x="16751" y="21600"/>
                    </a:lnTo>
                    <a:lnTo>
                      <a:pt x="21600" y="10800"/>
                    </a:lnTo>
                    <a:lnTo>
                      <a:pt x="16751" y="0"/>
                    </a:lnTo>
                    <a:close/>
                  </a:path>
                  <a:path w="21600" h="21600">
                    <a:moveTo>
                      <a:pt x="1350" y="6536"/>
                    </a:moveTo>
                    <a:lnTo>
                      <a:pt x="1350" y="15064"/>
                    </a:lnTo>
                    <a:lnTo>
                      <a:pt x="2700" y="15064"/>
                    </a:lnTo>
                    <a:lnTo>
                      <a:pt x="2700" y="6536"/>
                    </a:lnTo>
                    <a:lnTo>
                      <a:pt x="1350" y="6536"/>
                    </a:lnTo>
                    <a:close/>
                  </a:path>
                  <a:path w="21600" h="21600">
                    <a:moveTo>
                      <a:pt x="0" y="6536"/>
                    </a:moveTo>
                    <a:lnTo>
                      <a:pt x="0" y="15064"/>
                    </a:lnTo>
                    <a:lnTo>
                      <a:pt x="675" y="15064"/>
                    </a:lnTo>
                    <a:lnTo>
                      <a:pt x="675" y="6536"/>
                    </a:lnTo>
                    <a:lnTo>
                      <a:pt x="0" y="653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31" name="Text Box 24"/>
            <p:cNvSpPr txBox="1">
              <a:spLocks noChangeArrowheads="1"/>
            </p:cNvSpPr>
            <p:nvPr/>
          </p:nvSpPr>
          <p:spPr bwMode="auto">
            <a:xfrm>
              <a:off x="4732812" y="4503336"/>
              <a:ext cx="4168633" cy="710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altLang="zh-CN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、商家</a:t>
              </a:r>
              <a:r>
                <a:rPr lang="en-US" altLang="zh-CN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通过消费系统实现现金充值，专款专用；</a:t>
              </a:r>
              <a:endParaRPr lang="en-US" altLang="zh-CN" sz="1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altLang="zh-CN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、商家</a:t>
              </a:r>
              <a:r>
                <a:rPr lang="en-US" altLang="zh-CN" sz="14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通过消费系统清结算功能自主清结算；</a:t>
              </a:r>
              <a:endParaRPr lang="en-US" altLang="zh-CN" sz="1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95400" y="2960989"/>
            <a:ext cx="10589822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一卡通消费系统建立商家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钱包和商家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钱包两种联机账户。联机账户支持人工现场现金充值，也可通过微信线上充值。</a:t>
            </a:r>
            <a:endParaRPr lang="zh-CN" altLang="en-US" sz="16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rgbClr val="046FB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清结算</a:t>
            </a:r>
            <a:endParaRPr lang="zh-CN" altLang="en-US" sz="2400" b="1" dirty="0">
              <a:solidFill>
                <a:srgbClr val="046FB6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7408" y="1628800"/>
            <a:ext cx="2232248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7494B"/>
                </a:solidFill>
                <a:latin typeface="微软雅黑"/>
                <a:ea typeface="微软雅黑"/>
              </a:rPr>
              <a:t>2</a:t>
            </a:r>
            <a:r>
              <a:rPr lang="zh-CN" altLang="en-US" b="1" dirty="0" smtClean="0">
                <a:solidFill>
                  <a:srgbClr val="47494B"/>
                </a:solidFill>
                <a:latin typeface="微软雅黑"/>
                <a:ea typeface="微软雅黑"/>
              </a:rPr>
              <a:t>、微信支付清结算</a:t>
            </a:r>
            <a:endParaRPr lang="zh-CN" altLang="en-US" b="1" dirty="0">
              <a:solidFill>
                <a:srgbClr val="47494B"/>
              </a:solidFill>
              <a:latin typeface="微软雅黑"/>
              <a:ea typeface="微软雅黑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0112" y="2284624"/>
            <a:ext cx="105898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一卡通消费系统与腾讯微校平台对接，一卡通消费系统分配商家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对应的消费终端，微信支付建立商家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和商家</a:t>
            </a:r>
            <a:r>
              <a:rPr lang="en-US" altLang="zh-CN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的账户。</a:t>
            </a:r>
            <a:endParaRPr lang="en-US" altLang="zh-CN" sz="1600" dirty="0" smtClean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en-US" altLang="zh-CN" sz="1600" dirty="0" smtClean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en-US" altLang="zh-CN" sz="1600" dirty="0" smtClean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教职员工和</a:t>
            </a:r>
            <a:r>
              <a:rPr lang="zh-CN" altLang="en-US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学生（家长）开通</a:t>
            </a: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钱包；</a:t>
            </a:r>
            <a:endParaRPr lang="en-US" altLang="zh-CN" sz="1400" b="1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教职员工和</a:t>
            </a:r>
            <a:r>
              <a:rPr lang="zh-CN" altLang="en-US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学生（家长）通过</a:t>
            </a: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刷实体校园卡或虚拟校园卡在商家消费机上消费；</a:t>
            </a:r>
            <a:endParaRPr lang="en-US" altLang="zh-CN" sz="1400" b="1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商家提供餐饮商品服务；</a:t>
            </a:r>
            <a:endParaRPr lang="en-US" altLang="zh-CN" sz="1400" b="1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微信支付统一与商家</a:t>
            </a:r>
            <a:r>
              <a:rPr lang="en-US" altLang="zh-CN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和商家</a:t>
            </a:r>
            <a:r>
              <a:rPr lang="en-US" altLang="zh-CN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rgbClr val="046F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按照微信支付清结算规则实现清结算；</a:t>
            </a:r>
            <a:endParaRPr lang="zh-CN" altLang="en-US" sz="1400" b="1" dirty="0">
              <a:solidFill>
                <a:srgbClr val="046F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307814"/>
            <a:ext cx="3942857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应用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规划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746" y="1628800"/>
            <a:ext cx="10589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智能卡需要做好应用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规划，特别是消费钱包，建议预留好扩展钱包，保证后期扩展应用无需回收卡片重新发卡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7448" y="2329499"/>
            <a:ext cx="79445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安全：采用</a:t>
            </a:r>
            <a:r>
              <a:rPr lang="en-US" altLang="zh-CN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卡和住建部国密秘钥体系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标准：采用住建部城市一卡通标准文件结构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通用：在标准公用钱包</a:t>
            </a: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应用文件</a:t>
            </a: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目录下中</a:t>
            </a:r>
            <a:r>
              <a:rPr lang="zh-CN" altLang="en-US" sz="1400" b="1" dirty="0" smtClean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1400" b="1" dirty="0" smtClean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025D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门禁等特定场景应用文件；</a:t>
            </a:r>
            <a:endParaRPr lang="en-US" altLang="zh-CN" sz="1400" b="1" dirty="0">
              <a:solidFill>
                <a:srgbClr val="025D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97188"/>
            <a:ext cx="8491899" cy="249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9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3.8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综合消费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充值圈存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11425" y="1702343"/>
            <a:ext cx="102971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员工消费前可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自助终端机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、人工方式给消费钱包充值，也可利用手机通过第三方支付系统（如微信、支付宝）给消费钱包充值。</a:t>
            </a:r>
          </a:p>
        </p:txBody>
      </p:sp>
      <p:pic>
        <p:nvPicPr>
          <p:cNvPr id="11" name="Picture 2" descr="自助缴费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09" y="3137246"/>
            <a:ext cx="1295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09" y="3137247"/>
            <a:ext cx="1223962" cy="2219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4004787" y="5872312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人工现金充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18" name="矩形 11"/>
          <p:cNvSpPr>
            <a:spLocks noChangeArrowheads="1"/>
          </p:cNvSpPr>
          <p:nvPr/>
        </p:nvSpPr>
        <p:spPr bwMode="auto">
          <a:xfrm>
            <a:off x="1660035" y="5872312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自助终端机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12355" r="4922" b="7231"/>
          <a:stretch>
            <a:fillRect/>
          </a:stretch>
        </p:blipFill>
        <p:spPr bwMode="auto">
          <a:xfrm>
            <a:off x="8072834" y="3458119"/>
            <a:ext cx="1479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905" y="4139753"/>
            <a:ext cx="1077913" cy="10509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84" y="3137247"/>
            <a:ext cx="1466850" cy="2219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7859175" y="5872312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方支付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2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3.9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考勤管理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2901" y="1419833"/>
            <a:ext cx="6833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针对校园不同人群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多样的考勤签到要求，在系统设计上采用</a:t>
            </a:r>
            <a:r>
              <a:rPr lang="en-US" altLang="zh-CN" sz="1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1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小时坐班制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，能实现</a:t>
            </a:r>
            <a:r>
              <a:rPr lang="zh-CN" altLang="en-US" sz="1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跨天跨夜排班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智能模糊排班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，自定义报表管理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；有效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解决考勤规则多样化、排班管理复杂化的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问题；配合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达实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拍照考勤机、人脸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指纹考勤机、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，对代打卡问题进行有效遏制。</a:t>
            </a:r>
          </a:p>
          <a:p>
            <a:pPr indent="457200">
              <a:lnSpc>
                <a:spcPct val="150000"/>
              </a:lnSpc>
              <a:spcBef>
                <a:spcPts val="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1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支持对应的门禁记录作为考勤签到依据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，提供灵活多样的手段，满足不同的考勤签到需求。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2" y="4202470"/>
            <a:ext cx="4419600" cy="23023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471662" y="1590317"/>
            <a:ext cx="2248415" cy="2392854"/>
            <a:chOff x="7896200" y="1556791"/>
            <a:chExt cx="2248415" cy="23928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6200" y="1556791"/>
              <a:ext cx="2248415" cy="1944217"/>
            </a:xfrm>
            <a:prstGeom prst="rect">
              <a:avLst/>
            </a:prstGeom>
          </p:spPr>
        </p:pic>
        <p:sp>
          <p:nvSpPr>
            <p:cNvPr id="11" name="矩形 11"/>
            <p:cNvSpPr>
              <a:spLocks noChangeArrowheads="1"/>
            </p:cNvSpPr>
            <p:nvPr/>
          </p:nvSpPr>
          <p:spPr bwMode="auto">
            <a:xfrm>
              <a:off x="8389465" y="364186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刷卡拍照签到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44272" y="4293096"/>
            <a:ext cx="2247124" cy="2390154"/>
            <a:chOff x="7902552" y="4311652"/>
            <a:chExt cx="2247124" cy="229824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552" y="4311652"/>
              <a:ext cx="2247124" cy="1926122"/>
            </a:xfrm>
            <a:prstGeom prst="rect">
              <a:avLst/>
            </a:prstGeom>
          </p:spPr>
        </p:pic>
        <p:sp>
          <p:nvSpPr>
            <p:cNvPr id="13" name="矩形 11"/>
            <p:cNvSpPr>
              <a:spLocks noChangeArrowheads="1"/>
            </p:cNvSpPr>
            <p:nvPr/>
          </p:nvSpPr>
          <p:spPr bwMode="auto">
            <a:xfrm>
              <a:off x="8392847" y="630212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手持扫码考勤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0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3.9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考勤管理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生物识别考勤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83432" y="1628800"/>
            <a:ext cx="10029700" cy="8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在校园重点区域安装生物识别考勤，避免安全管理漏洞。采用</a:t>
            </a:r>
            <a:r>
              <a:rPr lang="zh-CN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人脸指纹考勤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，避免代打卡的管理和安全风险，提升精细化管理水平。</a:t>
            </a:r>
            <a:endParaRPr lang="zh-CN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人脸识别考勤门禁机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2000"/>
          </a:blip>
          <a:stretch>
            <a:fillRect/>
          </a:stretch>
        </p:blipFill>
        <p:spPr>
          <a:xfrm>
            <a:off x="1858281" y="2566411"/>
            <a:ext cx="153797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人脸识别终端-产品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6856" y="4684528"/>
            <a:ext cx="1881505" cy="149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圆角矩形 9"/>
          <p:cNvSpPr/>
          <p:nvPr/>
        </p:nvSpPr>
        <p:spPr>
          <a:xfrm>
            <a:off x="3588361" y="2845963"/>
            <a:ext cx="3401448" cy="2710129"/>
          </a:xfrm>
          <a:prstGeom prst="roundRect">
            <a:avLst>
              <a:gd name="adj" fmla="val 9106"/>
            </a:avLst>
          </a:prstGeom>
          <a:noFill/>
          <a:ln w="9525">
            <a:noFill/>
          </a:ln>
        </p:spPr>
        <p:txBody>
          <a:bodyPr wrap="square" anchor="ctr"/>
          <a:lstStyle/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支持 面部容量：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500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人、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1000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人、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2000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人、3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000人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记录容量：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20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万条 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摄像头：双目高清摄像头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验证方式：人脸、指纹、掌纹、掌静脉、密码、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IC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卡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识别方式：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比对速度：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&lt;= 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秒</a:t>
            </a:r>
            <a:endParaRPr lang="zh-CN" altLang="en-US" sz="1200" b="1" dirty="0">
              <a:solidFill>
                <a:srgbClr val="FF66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8" name="矩形 11"/>
          <p:cNvSpPr>
            <a:spLocks noChangeArrowheads="1"/>
          </p:cNvSpPr>
          <p:nvPr/>
        </p:nvSpPr>
        <p:spPr bwMode="auto">
          <a:xfrm>
            <a:off x="1895640" y="4201028"/>
            <a:ext cx="15039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人脸识别考勤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1"/>
          <p:cNvSpPr>
            <a:spLocks noChangeArrowheads="1"/>
          </p:cNvSpPr>
          <p:nvPr/>
        </p:nvSpPr>
        <p:spPr bwMode="auto">
          <a:xfrm>
            <a:off x="1895640" y="6183128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人脸指纹考勤一体机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9"/>
          <p:cNvSpPr/>
          <p:nvPr/>
        </p:nvSpPr>
        <p:spPr>
          <a:xfrm>
            <a:off x="7181919" y="3097875"/>
            <a:ext cx="3802707" cy="2206305"/>
          </a:xfrm>
          <a:prstGeom prst="roundRect">
            <a:avLst>
              <a:gd name="adj" fmla="val 9106"/>
            </a:avLst>
          </a:prstGeom>
          <a:noFill/>
          <a:ln w="9525">
            <a:noFill/>
          </a:ln>
        </p:spPr>
        <p:txBody>
          <a:bodyPr wrap="square" anchor="ctr"/>
          <a:lstStyle/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拒识率：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&lt;= 1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%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误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识率：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&lt;= 0.0001%      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通讯接口：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USB 2.0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免驱动，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10M/100M 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以太网，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U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盘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门禁输出：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组继电器开关信号输出；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组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WG26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信号输出；一路门磁信号输入；一路报警信号输出；一路开门按钮输入。</a:t>
            </a:r>
          </a:p>
          <a:p>
            <a:pPr marL="171450" indent="-171450" defTabSz="914400">
              <a:lnSpc>
                <a:spcPct val="17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使用距离：</a:t>
            </a:r>
            <a:r>
              <a:rPr lang="en-US" altLang="zh-CN" sz="1200" b="1" dirty="0">
                <a:solidFill>
                  <a:srgbClr val="FF66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30-80cm</a:t>
            </a:r>
          </a:p>
        </p:txBody>
      </p:sp>
    </p:spTree>
    <p:extLst>
      <p:ext uri="{BB962C8B-B14F-4D97-AF65-F5344CB8AC3E}">
        <p14:creationId xmlns:p14="http://schemas.microsoft.com/office/powerpoint/2010/main" val="3084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/>
          <p:nvPr/>
        </p:nvSpPr>
        <p:spPr>
          <a:xfrm>
            <a:off x="171451" y="260351"/>
            <a:ext cx="5549900" cy="946149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0" hangingPunct="0"/>
            <a:r>
              <a:rPr lang="zh-CN" altLang="en-US" sz="2667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一、关于达实 </a:t>
            </a:r>
            <a:r>
              <a:rPr lang="en-US" altLang="zh-CN" sz="2667" dirty="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About </a:t>
            </a:r>
            <a:r>
              <a:rPr lang="zh-CN" altLang="en-US" sz="2667" dirty="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D</a:t>
            </a:r>
            <a:r>
              <a:rPr lang="en-US" altLang="zh-CN" sz="2667" dirty="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AS</a:t>
            </a:r>
            <a:endParaRPr lang="zh-CN" altLang="en-US" sz="2667" dirty="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39267" name="TextBox 1"/>
          <p:cNvSpPr/>
          <p:nvPr/>
        </p:nvSpPr>
        <p:spPr>
          <a:xfrm>
            <a:off x="721785" y="1989668"/>
            <a:ext cx="6335183" cy="34771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成立时间：</a:t>
            </a:r>
            <a:r>
              <a:rPr lang="en-US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1995</a:t>
            </a: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年                           注册资本：</a:t>
            </a:r>
            <a:r>
              <a:rPr lang="en-US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19.2</a:t>
            </a:r>
            <a:r>
              <a:rPr lang="zh-CN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亿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1333" dirty="0" smtClean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校园员工</a:t>
            </a: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</a:t>
            </a:r>
            <a:r>
              <a:rPr lang="en-US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</a:t>
            </a: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000多人                        营业收入：</a:t>
            </a:r>
            <a:r>
              <a:rPr lang="en-US" altLang="zh-CN" sz="1333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25.7</a:t>
            </a:r>
            <a:r>
              <a:rPr lang="zh-CN" altLang="en-US" sz="1333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亿</a:t>
            </a:r>
            <a:endParaRPr lang="zh-CN" altLang="en-US" sz="1333" dirty="0">
              <a:solidFill>
                <a:srgbClr val="595959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333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经营宗旨：</a:t>
            </a:r>
            <a:r>
              <a:rPr lang="zh-CN" altLang="en-US" sz="1333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让城市更智慧，让建筑更节能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1333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服务内容：</a:t>
            </a:r>
            <a:r>
              <a:rPr lang="zh-CN" altLang="en-US" sz="1333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提供</a:t>
            </a:r>
            <a:r>
              <a:rPr lang="zh-CN" altLang="en-US" sz="1333" dirty="0">
                <a:solidFill>
                  <a:srgbClr val="0070C0"/>
                </a:solidFill>
                <a:ea typeface="微软雅黑" panose="020B0503020204020204" pitchFamily="2" charset="-122"/>
                <a:sym typeface="微软雅黑" panose="020B0503020204020204" pitchFamily="2" charset="-122"/>
              </a:rPr>
              <a:t>“</a:t>
            </a:r>
            <a:r>
              <a:rPr lang="zh-CN" altLang="en-US" sz="1333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一个目标、两项认证、三大领域、配套融资</a:t>
            </a:r>
            <a:r>
              <a:rPr lang="zh-CN" altLang="en-US" sz="1333" dirty="0">
                <a:solidFill>
                  <a:srgbClr val="0070C0"/>
                </a:solidFill>
                <a:ea typeface="微软雅黑" panose="020B0503020204020204" pitchFamily="2" charset="-122"/>
                <a:sym typeface="微软雅黑" panose="020B0503020204020204" pitchFamily="2" charset="-122"/>
              </a:rPr>
              <a:t>”</a:t>
            </a:r>
            <a:r>
              <a:rPr lang="zh-CN" altLang="en-US" sz="1333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的整体解决方案</a:t>
            </a:r>
            <a:endParaRPr lang="zh-CN" altLang="en-US" sz="1333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en-US" sz="1333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333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以节能、环保、高效、安全为目标，达实智能服务于智慧城市管理的四大基本要素：大数据、能源、水和交通。以绿色、物联、可持续为核心，全面融合生态文明理念，服务智慧城市管理、智慧民生和智慧经济，建设宜居宜业、可持续发展的美丽城市。</a:t>
            </a:r>
          </a:p>
          <a:p>
            <a:pPr eaLnBrk="0" hangingPunct="0">
              <a:lnSpc>
                <a:spcPct val="150000"/>
              </a:lnSpc>
            </a:pPr>
            <a:endParaRPr lang="zh-CN" altLang="en-US" sz="1333" dirty="0">
              <a:solidFill>
                <a:srgbClr val="3F3F3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333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主营业务：              </a:t>
            </a:r>
          </a:p>
        </p:txBody>
      </p:sp>
      <p:sp>
        <p:nvSpPr>
          <p:cNvPr id="139268" name="矩形 2"/>
          <p:cNvSpPr/>
          <p:nvPr/>
        </p:nvSpPr>
        <p:spPr>
          <a:xfrm>
            <a:off x="817034" y="1604434"/>
            <a:ext cx="1917700" cy="38523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股票代码：</a:t>
            </a:r>
            <a:r>
              <a:rPr lang="en-US" altLang="zh-CN" sz="1333" dirty="0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002421</a:t>
            </a:r>
            <a:endParaRPr lang="zh-CN" altLang="en-US" sz="1333" dirty="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0293" name="TextBox 3"/>
          <p:cNvSpPr/>
          <p:nvPr/>
        </p:nvSpPr>
        <p:spPr>
          <a:xfrm>
            <a:off x="817033" y="984251"/>
            <a:ext cx="2414444" cy="2974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达则兼善天下，实则恒心如一</a:t>
            </a:r>
          </a:p>
        </p:txBody>
      </p:sp>
      <p:grpSp>
        <p:nvGrpSpPr>
          <p:cNvPr id="140294" name="组合 7"/>
          <p:cNvGrpSpPr/>
          <p:nvPr/>
        </p:nvGrpSpPr>
        <p:grpSpPr>
          <a:xfrm>
            <a:off x="1858434" y="5249334"/>
            <a:ext cx="2313517" cy="1426633"/>
            <a:chOff x="428596" y="3214686"/>
            <a:chExt cx="3000396" cy="3143272"/>
          </a:xfrm>
        </p:grpSpPr>
        <p:pic>
          <p:nvPicPr>
            <p:cNvPr id="140295" name="Picture 4" descr="C:\Documents and Settings\zengc\桌面\0531主展板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3214686"/>
              <a:ext cx="1571636" cy="31432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2000232" y="3214686"/>
              <a:ext cx="1428760" cy="900000"/>
            </a:xfrm>
            <a:prstGeom prst="rect">
              <a:avLst/>
            </a:prstGeom>
            <a:solidFill>
              <a:srgbClr val="43A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333" b="1" noProof="1">
                  <a:latin typeface="微软雅黑" panose="020B0503020204020204" pitchFamily="2" charset="-122"/>
                  <a:ea typeface="微软雅黑" panose="020B0503020204020204" pitchFamily="2" charset="-122"/>
                  <a:sym typeface="+mn-ea"/>
                </a:rPr>
                <a:t>智慧医疗</a:t>
              </a:r>
              <a:endParaRPr lang="zh-CN" altLang="en-US" sz="1333" b="1" noProof="1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00232" y="5429264"/>
              <a:ext cx="1428760" cy="928694"/>
            </a:xfrm>
            <a:prstGeom prst="rect">
              <a:avLst/>
            </a:prstGeom>
            <a:solidFill>
              <a:srgbClr val="43A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333" b="1" noProof="1">
                  <a:latin typeface="微软雅黑" panose="020B0503020204020204" pitchFamily="2" charset="-122"/>
                  <a:ea typeface="微软雅黑" panose="020B0503020204020204" pitchFamily="2" charset="-122"/>
                  <a:sym typeface="+mn-ea"/>
                </a:rPr>
                <a:t>智慧建筑</a:t>
              </a:r>
              <a:endParaRPr lang="zh-CN" altLang="en-US" sz="1333" b="1" noProof="1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00232" y="4314950"/>
              <a:ext cx="1428760" cy="936000"/>
            </a:xfrm>
            <a:prstGeom prst="rect">
              <a:avLst/>
            </a:prstGeom>
            <a:solidFill>
              <a:srgbClr val="43A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333" b="1" noProof="1">
                  <a:latin typeface="微软雅黑" panose="020B0503020204020204" pitchFamily="2" charset="-122"/>
                  <a:ea typeface="微软雅黑" panose="020B0503020204020204" pitchFamily="2" charset="-122"/>
                </a:rPr>
                <a:t>智慧交通</a:t>
              </a:r>
            </a:p>
          </p:txBody>
        </p:sp>
      </p:grpSp>
      <p:pic>
        <p:nvPicPr>
          <p:cNvPr id="6154" name="图片 1" descr="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67" y="1604433"/>
            <a:ext cx="4868333" cy="488526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732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7" dur="5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0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bldLvl="0"/>
      <p:bldP spid="139267" grpId="0" bldLvl="0"/>
      <p:bldP spid="139268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3.10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巡更管理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415480" y="1713705"/>
            <a:ext cx="8712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采用在线巡更的方式，利用消防通道和设备间的门禁设备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作为巡更点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，来实现电子巡更。</a:t>
            </a:r>
            <a:endParaRPr lang="en-US" altLang="zh-CN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35" y="3316783"/>
            <a:ext cx="779463" cy="96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6620073" y="2934146"/>
            <a:ext cx="2016125" cy="3587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巡更记录</a:t>
            </a:r>
          </a:p>
        </p:txBody>
      </p:sp>
      <p:sp>
        <p:nvSpPr>
          <p:cNvPr id="17" name="圈箭头4 337"/>
          <p:cNvSpPr>
            <a:spLocks noChangeArrowheads="1"/>
          </p:cNvSpPr>
          <p:nvPr/>
        </p:nvSpPr>
        <p:spPr bwMode="auto">
          <a:xfrm>
            <a:off x="6775648" y="3389808"/>
            <a:ext cx="1006475" cy="504825"/>
          </a:xfrm>
          <a:custGeom>
            <a:avLst/>
            <a:gdLst>
              <a:gd name="T0" fmla="*/ 2147483647 w 648072"/>
              <a:gd name="T1" fmla="*/ 132 h 648072"/>
              <a:gd name="T2" fmla="*/ 2147483647 w 648072"/>
              <a:gd name="T3" fmla="*/ 215 h 648072"/>
              <a:gd name="T4" fmla="*/ 2147483647 w 648072"/>
              <a:gd name="T5" fmla="*/ 215 h 648072"/>
              <a:gd name="T6" fmla="*/ 2147483647 w 648072"/>
              <a:gd name="T7" fmla="*/ 380 h 648072"/>
              <a:gd name="T8" fmla="*/ 2147483647 w 648072"/>
              <a:gd name="T9" fmla="*/ 380 h 648072"/>
              <a:gd name="T10" fmla="*/ 2147483647 w 648072"/>
              <a:gd name="T11" fmla="*/ 463 h 648072"/>
              <a:gd name="T12" fmla="*/ 2147483647 w 648072"/>
              <a:gd name="T13" fmla="*/ 298 h 648072"/>
              <a:gd name="T14" fmla="*/ 2147483647 w 648072"/>
              <a:gd name="T15" fmla="*/ 132 h 648072"/>
              <a:gd name="T16" fmla="*/ 2147483647 w 648072"/>
              <a:gd name="T17" fmla="*/ 0 h 648072"/>
              <a:gd name="T18" fmla="*/ 2147483647 w 648072"/>
              <a:gd name="T19" fmla="*/ 298 h 648072"/>
              <a:gd name="T20" fmla="*/ 2147483647 w 648072"/>
              <a:gd name="T21" fmla="*/ 594 h 648072"/>
              <a:gd name="T22" fmla="*/ 0 w 648072"/>
              <a:gd name="T23" fmla="*/ 298 h 648072"/>
              <a:gd name="T24" fmla="*/ 2147483647 w 648072"/>
              <a:gd name="T25" fmla="*/ 0 h 6480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48072"/>
              <a:gd name="T40" fmla="*/ 0 h 648072"/>
              <a:gd name="T41" fmla="*/ 648072 w 648072"/>
              <a:gd name="T42" fmla="*/ 648072 h 6480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lnTo>
                  <a:pt x="363514" y="14401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3399FF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36" y="3248520"/>
            <a:ext cx="777875" cy="96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917847" y="2845556"/>
            <a:ext cx="2016125" cy="3587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门禁数据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94723" y="3894633"/>
            <a:ext cx="668337" cy="387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</a:p>
        </p:txBody>
      </p:sp>
      <p:sp>
        <p:nvSpPr>
          <p:cNvPr id="21" name="圈箭头4 337"/>
          <p:cNvSpPr>
            <a:spLocks noChangeArrowheads="1"/>
          </p:cNvSpPr>
          <p:nvPr/>
        </p:nvSpPr>
        <p:spPr bwMode="auto">
          <a:xfrm>
            <a:off x="2889448" y="3391395"/>
            <a:ext cx="1006475" cy="504825"/>
          </a:xfrm>
          <a:custGeom>
            <a:avLst/>
            <a:gdLst>
              <a:gd name="T0" fmla="*/ 2147483647 w 648072"/>
              <a:gd name="T1" fmla="*/ 132 h 648072"/>
              <a:gd name="T2" fmla="*/ 2147483647 w 648072"/>
              <a:gd name="T3" fmla="*/ 215 h 648072"/>
              <a:gd name="T4" fmla="*/ 2147483647 w 648072"/>
              <a:gd name="T5" fmla="*/ 215 h 648072"/>
              <a:gd name="T6" fmla="*/ 2147483647 w 648072"/>
              <a:gd name="T7" fmla="*/ 380 h 648072"/>
              <a:gd name="T8" fmla="*/ 2147483647 w 648072"/>
              <a:gd name="T9" fmla="*/ 380 h 648072"/>
              <a:gd name="T10" fmla="*/ 2147483647 w 648072"/>
              <a:gd name="T11" fmla="*/ 463 h 648072"/>
              <a:gd name="T12" fmla="*/ 2147483647 w 648072"/>
              <a:gd name="T13" fmla="*/ 298 h 648072"/>
              <a:gd name="T14" fmla="*/ 2147483647 w 648072"/>
              <a:gd name="T15" fmla="*/ 132 h 648072"/>
              <a:gd name="T16" fmla="*/ 2147483647 w 648072"/>
              <a:gd name="T17" fmla="*/ 0 h 648072"/>
              <a:gd name="T18" fmla="*/ 2147483647 w 648072"/>
              <a:gd name="T19" fmla="*/ 298 h 648072"/>
              <a:gd name="T20" fmla="*/ 2147483647 w 648072"/>
              <a:gd name="T21" fmla="*/ 594 h 648072"/>
              <a:gd name="T22" fmla="*/ 0 w 648072"/>
              <a:gd name="T23" fmla="*/ 298 h 648072"/>
              <a:gd name="T24" fmla="*/ 2147483647 w 648072"/>
              <a:gd name="T25" fmla="*/ 0 h 6480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48072"/>
              <a:gd name="T40" fmla="*/ 0 h 648072"/>
              <a:gd name="T41" fmla="*/ 648072 w 648072"/>
              <a:gd name="T42" fmla="*/ 648072 h 6480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lnTo>
                  <a:pt x="363514" y="14401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3399FF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auto">
          <a:xfrm>
            <a:off x="3103761" y="3896220"/>
            <a:ext cx="657225" cy="387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</a:p>
        </p:txBody>
      </p:sp>
      <p:sp>
        <p:nvSpPr>
          <p:cNvPr id="30" name="云形 29"/>
          <p:cNvSpPr/>
          <p:nvPr/>
        </p:nvSpPr>
        <p:spPr>
          <a:xfrm>
            <a:off x="4074775" y="3197198"/>
            <a:ext cx="2520280" cy="1036093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智慧校园一卡通云平台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1968859" y="5041890"/>
            <a:ext cx="3854127" cy="130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支持时段、时间组、节假日控制模式；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支持消防报警联动，以及远程控制；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支持电子地图自定义巡更线路管理；</a:t>
            </a: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巡更点、路线等管理和复用；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929671" y="5051899"/>
            <a:ext cx="3854127" cy="80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支持巡更数据的统计和对接；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支持巡更事件记录的上报跟踪和汇总通知；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支持一键报警功能；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00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3.11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电梯控制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42" y="3561651"/>
            <a:ext cx="2880320" cy="24033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7408" y="1439298"/>
            <a:ext cx="10513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5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电梯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属于特殊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设备，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在校园办公区、车间专用电梯、货梯安装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电梯控制，通过刷卡呼梯，实现专梯专用，为乘客提供安全便捷的乘梯环境，为人员财产安全提供保障。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297368" y="4136218"/>
            <a:ext cx="3854127" cy="134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支持时段、时间组、节假日控制模式；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支持消防报警联动，以及远程控制；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支持扩展控制最多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与电梯系统信号隔离，不影响电梯安全运行；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buNone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扩展支持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二维码、人脸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验证身份</a:t>
            </a:r>
            <a:r>
              <a:rPr lang="zh-CN" altLang="en-US" sz="1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2526475"/>
            <a:ext cx="2792489" cy="35283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99456" y="2380768"/>
            <a:ext cx="57516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权限用户刷卡呼梯；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单层权限用户刷卡后，电梯自动到达指定楼层；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层权限用户刷卡后，电梯释放权限楼层的按键，等待用户按键；</a:t>
            </a:r>
            <a:endParaRPr lang="zh-CN" altLang="en-US" b="1" dirty="0">
              <a:solidFill>
                <a:schemeClr val="accent1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9456" y="6173921"/>
            <a:ext cx="6010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电梯控制需与电梯厂家沟通确认对接方案，并经政府特种行业设备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部门同意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3.12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访客管理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692" y="3014607"/>
            <a:ext cx="2346960" cy="371735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40" y="3014607"/>
            <a:ext cx="2349500" cy="3700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23392" y="1783739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5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校园外来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访客可通过微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信等移动端应用进行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来访个人信息登记、预约被访人等信息，登录后，系统发送二维码到访登记的手机上，访客凭二维码信息通过办公楼通道、相关门禁通道或电梯，还可通过门卫保安室现场登记领取临时访客卡。</a:t>
            </a:r>
          </a:p>
        </p:txBody>
      </p:sp>
      <p:sp>
        <p:nvSpPr>
          <p:cNvPr id="7" name="矩形 6"/>
          <p:cNvSpPr/>
          <p:nvPr/>
        </p:nvSpPr>
        <p:spPr>
          <a:xfrm>
            <a:off x="923376" y="2952757"/>
            <a:ext cx="57516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支持预约、受邀、现场登记等访客管理模式；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与停车场、门禁、梯控等系统智能无缝联动；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支持人证比对功能；</a:t>
            </a:r>
            <a:endParaRPr lang="en-US" altLang="zh-CN" sz="1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90" y="4624944"/>
            <a:ext cx="2866865" cy="17809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919" y="4195264"/>
            <a:ext cx="2391246" cy="14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3.12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访客管理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54" name="TextBox 6"/>
          <p:cNvSpPr txBox="1">
            <a:spLocks noChangeArrowheads="1"/>
          </p:cNvSpPr>
          <p:nvPr/>
        </p:nvSpPr>
        <p:spPr bwMode="auto">
          <a:xfrm>
            <a:off x="8169178" y="1966796"/>
            <a:ext cx="2964848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访客至校园保安亭登记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访客及被访人信息后，前台发放临时访客卡（一次性纸质标签或手机二维码），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从闸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机刷卡进入，乘坐拜访楼层电梯至目的楼层，由被访人开门禁带领访客进入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收发快递人员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大楼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为指定的快递公司专员发放一张“特权卡”，快递人员持该卡可至大楼各层公司出入口（或前台）收发物件。由各公司前台统一领取后，二次分发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</a:t>
            </a: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送餐人员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订餐名单送达各公司，凭借餐厅工卡乘坐货梯直接到各个楼层，由各公司前台开门取餐。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6236" y="2273484"/>
            <a:ext cx="377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预约访问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86" y="2228406"/>
            <a:ext cx="508682" cy="475768"/>
          </a:xfrm>
          <a:prstGeom prst="rect">
            <a:avLst/>
          </a:prstGeom>
        </p:spPr>
      </p:pic>
      <p:sp>
        <p:nvSpPr>
          <p:cNvPr id="58" name="矩形 39"/>
          <p:cNvSpPr>
            <a:spLocks noChangeArrowheads="1"/>
          </p:cNvSpPr>
          <p:nvPr/>
        </p:nvSpPr>
        <p:spPr bwMode="auto">
          <a:xfrm>
            <a:off x="1423866" y="1966796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微信预约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39"/>
          <p:cNvSpPr>
            <a:spLocks noChangeArrowheads="1"/>
          </p:cNvSpPr>
          <p:nvPr/>
        </p:nvSpPr>
        <p:spPr bwMode="auto">
          <a:xfrm>
            <a:off x="1423865" y="2834979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自助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预约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6" y="3096589"/>
            <a:ext cx="508682" cy="55315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23" y="5101344"/>
            <a:ext cx="508682" cy="378251"/>
          </a:xfrm>
          <a:prstGeom prst="rect">
            <a:avLst/>
          </a:prstGeom>
        </p:spPr>
      </p:pic>
      <p:sp>
        <p:nvSpPr>
          <p:cNvPr id="62" name="矩形 39"/>
          <p:cNvSpPr>
            <a:spLocks noChangeArrowheads="1"/>
          </p:cNvSpPr>
          <p:nvPr/>
        </p:nvSpPr>
        <p:spPr bwMode="auto">
          <a:xfrm>
            <a:off x="1423865" y="4834531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人工登记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39"/>
          <p:cNvSpPr>
            <a:spLocks noChangeArrowheads="1"/>
          </p:cNvSpPr>
          <p:nvPr/>
        </p:nvSpPr>
        <p:spPr bwMode="auto">
          <a:xfrm>
            <a:off x="1423865" y="549456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自助登记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6" y="5756170"/>
            <a:ext cx="508682" cy="553151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006136" y="5005391"/>
            <a:ext cx="377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现场登记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06136" y="3789041"/>
            <a:ext cx="377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受邀访问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14" y="4170177"/>
            <a:ext cx="508682" cy="475768"/>
          </a:xfrm>
          <a:prstGeom prst="rect">
            <a:avLst/>
          </a:prstGeom>
        </p:spPr>
      </p:pic>
      <p:sp>
        <p:nvSpPr>
          <p:cNvPr id="68" name="矩形 39"/>
          <p:cNvSpPr>
            <a:spLocks noChangeArrowheads="1"/>
          </p:cNvSpPr>
          <p:nvPr/>
        </p:nvSpPr>
        <p:spPr bwMode="auto">
          <a:xfrm>
            <a:off x="1419553" y="3892031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信邀约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99" y="2505507"/>
            <a:ext cx="540487" cy="50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矩形 39"/>
          <p:cNvSpPr>
            <a:spLocks noChangeArrowheads="1"/>
          </p:cNvSpPr>
          <p:nvPr/>
        </p:nvSpPr>
        <p:spPr bwMode="auto">
          <a:xfrm>
            <a:off x="5445034" y="322401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人证比对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029" y="2380024"/>
            <a:ext cx="550076" cy="513199"/>
          </a:xfrm>
          <a:prstGeom prst="rect">
            <a:avLst/>
          </a:prstGeom>
        </p:spPr>
      </p:pic>
      <p:sp>
        <p:nvSpPr>
          <p:cNvPr id="72" name="矩形 39"/>
          <p:cNvSpPr>
            <a:spLocks noChangeArrowheads="1"/>
          </p:cNvSpPr>
          <p:nvPr/>
        </p:nvSpPr>
        <p:spPr bwMode="auto">
          <a:xfrm>
            <a:off x="3997928" y="2036466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访客车牌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识别停车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39"/>
          <p:cNvSpPr>
            <a:spLocks noChangeArrowheads="1"/>
          </p:cNvSpPr>
          <p:nvPr/>
        </p:nvSpPr>
        <p:spPr bwMode="auto">
          <a:xfrm>
            <a:off x="6547763" y="2013830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访客进闸机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39"/>
          <p:cNvSpPr>
            <a:spLocks noChangeArrowheads="1"/>
          </p:cNvSpPr>
          <p:nvPr/>
        </p:nvSpPr>
        <p:spPr bwMode="auto">
          <a:xfrm>
            <a:off x="5222064" y="2009900"/>
            <a:ext cx="1018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打印二维码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人工发卡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040" y="3978643"/>
            <a:ext cx="628805" cy="509904"/>
          </a:xfrm>
          <a:prstGeom prst="rect">
            <a:avLst/>
          </a:prstGeom>
        </p:spPr>
      </p:pic>
      <p:sp>
        <p:nvSpPr>
          <p:cNvPr id="76" name="矩形 39"/>
          <p:cNvSpPr>
            <a:spLocks noChangeArrowheads="1"/>
          </p:cNvSpPr>
          <p:nvPr/>
        </p:nvSpPr>
        <p:spPr bwMode="auto">
          <a:xfrm>
            <a:off x="6643980" y="3717033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访客活动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39"/>
          <p:cNvSpPr>
            <a:spLocks noChangeArrowheads="1"/>
          </p:cNvSpPr>
          <p:nvPr/>
        </p:nvSpPr>
        <p:spPr bwMode="auto">
          <a:xfrm>
            <a:off x="6582053" y="4744253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访客出闸机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4810660" y="3806216"/>
            <a:ext cx="12618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访客卡回收失效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4646000" y="4559590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二维码离场扫码失效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4754664" y="5464339"/>
            <a:ext cx="14157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人脸离场识别失效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610" y="4074400"/>
            <a:ext cx="512207" cy="470902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9520" y="5215845"/>
            <a:ext cx="522498" cy="466971"/>
          </a:xfrm>
          <a:prstGeom prst="rect">
            <a:avLst/>
          </a:prstGeom>
        </p:spPr>
      </p:pic>
      <p:sp>
        <p:nvSpPr>
          <p:cNvPr id="83" name="矩形 39"/>
          <p:cNvSpPr>
            <a:spLocks noChangeArrowheads="1"/>
          </p:cNvSpPr>
          <p:nvPr/>
        </p:nvSpPr>
        <p:spPr bwMode="auto">
          <a:xfrm>
            <a:off x="3421864" y="472514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访客乘车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离开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448909" y="2449563"/>
            <a:ext cx="508682" cy="795851"/>
            <a:chOff x="6163581" y="2110915"/>
            <a:chExt cx="508682" cy="795851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3581" y="2110915"/>
              <a:ext cx="508682" cy="378251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63581" y="2489166"/>
              <a:ext cx="508682" cy="417600"/>
            </a:xfrm>
            <a:prstGeom prst="rect">
              <a:avLst/>
            </a:prstGeom>
          </p:spPr>
        </p:pic>
      </p:grpSp>
      <p:sp>
        <p:nvSpPr>
          <p:cNvPr id="87" name="左箭头 136195"/>
          <p:cNvSpPr>
            <a:spLocks noChangeArrowheads="1"/>
          </p:cNvSpPr>
          <p:nvPr/>
        </p:nvSpPr>
        <p:spPr bwMode="auto">
          <a:xfrm rot="10800000">
            <a:off x="4979959" y="2543412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左箭头 136195"/>
          <p:cNvSpPr>
            <a:spLocks noChangeArrowheads="1"/>
          </p:cNvSpPr>
          <p:nvPr/>
        </p:nvSpPr>
        <p:spPr bwMode="auto">
          <a:xfrm rot="10800000">
            <a:off x="3637889" y="2531329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左箭头 136195"/>
          <p:cNvSpPr>
            <a:spLocks noChangeArrowheads="1"/>
          </p:cNvSpPr>
          <p:nvPr/>
        </p:nvSpPr>
        <p:spPr bwMode="auto">
          <a:xfrm rot="10800000">
            <a:off x="2485761" y="2546008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左箭头 136195"/>
          <p:cNvSpPr>
            <a:spLocks noChangeArrowheads="1"/>
          </p:cNvSpPr>
          <p:nvPr/>
        </p:nvSpPr>
        <p:spPr bwMode="auto">
          <a:xfrm rot="10800000">
            <a:off x="6209385" y="2543413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左箭头 136195"/>
          <p:cNvSpPr>
            <a:spLocks noChangeArrowheads="1"/>
          </p:cNvSpPr>
          <p:nvPr/>
        </p:nvSpPr>
        <p:spPr bwMode="auto">
          <a:xfrm rot="16200000">
            <a:off x="6914604" y="3459665"/>
            <a:ext cx="183316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450" y="5725949"/>
            <a:ext cx="502503" cy="542437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10" y="4849827"/>
            <a:ext cx="512207" cy="542437"/>
          </a:xfrm>
          <a:prstGeom prst="rect">
            <a:avLst/>
          </a:prstGeom>
        </p:spPr>
      </p:pic>
      <p:sp>
        <p:nvSpPr>
          <p:cNvPr id="94" name="左箭头 136195"/>
          <p:cNvSpPr>
            <a:spLocks noChangeArrowheads="1"/>
          </p:cNvSpPr>
          <p:nvPr/>
        </p:nvSpPr>
        <p:spPr bwMode="auto">
          <a:xfrm>
            <a:off x="6170436" y="5196768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左箭头 136195"/>
          <p:cNvSpPr>
            <a:spLocks noChangeArrowheads="1"/>
          </p:cNvSpPr>
          <p:nvPr/>
        </p:nvSpPr>
        <p:spPr bwMode="auto">
          <a:xfrm>
            <a:off x="4213952" y="5185816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39"/>
          <p:cNvSpPr>
            <a:spLocks noChangeArrowheads="1"/>
          </p:cNvSpPr>
          <p:nvPr/>
        </p:nvSpPr>
        <p:spPr bwMode="auto">
          <a:xfrm>
            <a:off x="2405621" y="4653137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访客活动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9441" y="5093747"/>
            <a:ext cx="518745" cy="512867"/>
          </a:xfrm>
          <a:prstGeom prst="rect">
            <a:avLst/>
          </a:prstGeom>
        </p:spPr>
      </p:pic>
      <p:sp>
        <p:nvSpPr>
          <p:cNvPr id="99" name="左箭头 136195"/>
          <p:cNvSpPr>
            <a:spLocks noChangeArrowheads="1"/>
          </p:cNvSpPr>
          <p:nvPr/>
        </p:nvSpPr>
        <p:spPr bwMode="auto">
          <a:xfrm>
            <a:off x="3133832" y="5183397"/>
            <a:ext cx="308823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933945" y="1966795"/>
            <a:ext cx="1367110" cy="4414533"/>
          </a:xfrm>
          <a:prstGeom prst="roundRect">
            <a:avLst/>
          </a:prstGeom>
          <a:noFill/>
          <a:ln w="63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654701" y="3662191"/>
            <a:ext cx="1470015" cy="2719137"/>
          </a:xfrm>
          <a:prstGeom prst="roundRect">
            <a:avLst/>
          </a:prstGeom>
          <a:noFill/>
          <a:ln w="63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1006136" y="3717033"/>
            <a:ext cx="12345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1030200" y="4797153"/>
            <a:ext cx="12345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7686" y="2298209"/>
            <a:ext cx="537149" cy="477639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6980" y="5018296"/>
            <a:ext cx="537149" cy="477639"/>
          </a:xfrm>
          <a:prstGeom prst="rect">
            <a:avLst/>
          </a:prstGeom>
        </p:spPr>
      </p:pic>
      <p:sp>
        <p:nvSpPr>
          <p:cNvPr id="106" name="矩形 39"/>
          <p:cNvSpPr>
            <a:spLocks noChangeArrowheads="1"/>
          </p:cNvSpPr>
          <p:nvPr/>
        </p:nvSpPr>
        <p:spPr bwMode="auto">
          <a:xfrm>
            <a:off x="3205840" y="5816298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车牌号码失效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04" y="5594954"/>
            <a:ext cx="546137" cy="239729"/>
          </a:xfrm>
          <a:prstGeom prst="rect">
            <a:avLst/>
          </a:prstGeom>
        </p:spPr>
      </p:pic>
      <p:sp>
        <p:nvSpPr>
          <p:cNvPr id="108" name="矩形 39"/>
          <p:cNvSpPr>
            <a:spLocks noChangeArrowheads="1"/>
          </p:cNvSpPr>
          <p:nvPr/>
        </p:nvSpPr>
        <p:spPr bwMode="auto">
          <a:xfrm>
            <a:off x="2773792" y="2081908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被访人确认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685" y="2759674"/>
            <a:ext cx="537149" cy="417600"/>
          </a:xfrm>
          <a:prstGeom prst="rect">
            <a:avLst/>
          </a:prstGeom>
        </p:spPr>
      </p:pic>
      <p:sp>
        <p:nvSpPr>
          <p:cNvPr id="110" name="矩形 39"/>
          <p:cNvSpPr>
            <a:spLocks noChangeArrowheads="1"/>
          </p:cNvSpPr>
          <p:nvPr/>
        </p:nvSpPr>
        <p:spPr bwMode="auto">
          <a:xfrm>
            <a:off x="6615505" y="317242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人证比对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6980" y="5489676"/>
            <a:ext cx="537149" cy="417600"/>
          </a:xfrm>
          <a:prstGeom prst="rect">
            <a:avLst/>
          </a:prstGeom>
        </p:spPr>
      </p:pic>
      <p:sp>
        <p:nvSpPr>
          <p:cNvPr id="112" name="矩形 39"/>
          <p:cNvSpPr>
            <a:spLocks noChangeArrowheads="1"/>
          </p:cNvSpPr>
          <p:nvPr/>
        </p:nvSpPr>
        <p:spPr bwMode="auto">
          <a:xfrm>
            <a:off x="6654800" y="5902422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人证比对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左箭头 136195"/>
          <p:cNvSpPr>
            <a:spLocks noChangeArrowheads="1"/>
          </p:cNvSpPr>
          <p:nvPr/>
        </p:nvSpPr>
        <p:spPr bwMode="auto">
          <a:xfrm rot="16200000">
            <a:off x="6902686" y="4579087"/>
            <a:ext cx="183316" cy="187401"/>
          </a:xfrm>
          <a:prstGeom prst="leftArrow">
            <a:avLst>
              <a:gd name="adj1" fmla="val 50000"/>
              <a:gd name="adj2" fmla="val 49932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3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3.13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会议管理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预约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7" name="文本框 19457"/>
          <p:cNvSpPr txBox="1"/>
          <p:nvPr/>
        </p:nvSpPr>
        <p:spPr>
          <a:xfrm>
            <a:off x="847725" y="1765934"/>
            <a:ext cx="6362700" cy="2554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   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校园办公区员工</a:t>
            </a:r>
            <a:r>
              <a:rPr sz="1600" dirty="0" err="1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科学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使</a:t>
            </a:r>
            <a:r>
              <a:rPr sz="1600" dirty="0" err="1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用会议室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，</a:t>
            </a:r>
            <a:r>
              <a:rPr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实现会议室无人值守管理，会议前通过手机</a:t>
            </a:r>
            <a:r>
              <a:rPr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APP</a:t>
            </a:r>
            <a:r>
              <a:rPr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或微信</a:t>
            </a:r>
            <a:r>
              <a:rPr sz="16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Calibri" panose="020F0502020204030204" pitchFamily="34" charset="0"/>
              </a:rPr>
              <a:t>可随时了解会议室使用情况</a:t>
            </a:r>
            <a:r>
              <a:rPr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，并预订自己的会议室，会议组织人员可通过微信方式预约会议室（包括会议编号、与会人员、使用时间），</a:t>
            </a:r>
            <a:r>
              <a:rPr sz="1600" dirty="0" err="1" smtClean="0">
                <a:latin typeface="微软雅黑" panose="020B0503020204020204" pitchFamily="2" charset="-122"/>
                <a:ea typeface="微软雅黑" panose="020B0503020204020204" pitchFamily="2" charset="-122"/>
              </a:rPr>
              <a:t>预约成功后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系统</a:t>
            </a:r>
            <a:r>
              <a:rPr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给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相关人员</a:t>
            </a:r>
            <a:r>
              <a:rPr sz="1600" dirty="0" err="1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发送预约信息</a:t>
            </a:r>
            <a:r>
              <a:rPr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  <a:endParaRPr lang="en-US" sz="1600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indent="457200">
              <a:lnSpc>
                <a:spcPct val="200000"/>
              </a:lnSpc>
            </a:pP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支持与会人员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请假、出差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等考勤操作。</a:t>
            </a:r>
            <a:endParaRPr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135" y="1497965"/>
            <a:ext cx="2550698" cy="3416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会议室预约管理系统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8" y="4320479"/>
            <a:ext cx="6162977" cy="22874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772031"/>
            <a:ext cx="2376264" cy="4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3.13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会议管理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签到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556" y="1453319"/>
            <a:ext cx="2319866" cy="3416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会议签到管理系统</a:t>
            </a:r>
          </a:p>
        </p:txBody>
      </p:sp>
      <p:sp>
        <p:nvSpPr>
          <p:cNvPr id="11" name="文本框 19457"/>
          <p:cNvSpPr txBox="1"/>
          <p:nvPr/>
        </p:nvSpPr>
        <p:spPr>
          <a:xfrm>
            <a:off x="761911" y="1720287"/>
            <a:ext cx="5838145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   根据会议组织者预先设定的会议计划，可事先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设定参会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时间、地点、人员、专家会诊会议等记录，会议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人员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报到时，如同上下班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考勤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一样刷卡签到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，会议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签到器和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会议</a:t>
            </a: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管理软件实时进行数据处理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  <a:endParaRPr lang="zh-CN" altLang="en-US"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4418849"/>
            <a:ext cx="6138594" cy="1890471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974921" y="4754899"/>
            <a:ext cx="267280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None/>
            </a:pPr>
            <a:r>
              <a:rPr lang="zh-CN" altLang="en-US" sz="1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刷卡拍照、扫码、指纹、人脸</a:t>
            </a:r>
            <a:r>
              <a:rPr lang="zh-CN" altLang="en-US" sz="1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签到验证模式</a:t>
            </a:r>
            <a:endParaRPr lang="en-US" altLang="zh-CN" sz="16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709002"/>
            <a:ext cx="3600400" cy="23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3.14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多媒体教室管理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9750" y="1758667"/>
            <a:ext cx="10153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在多媒体教室安装控制器，根据平台与教学系统联动下发时段权限，实现刷卡或扫码使用多媒体机柜，同时支持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教师教学考勤签到</a:t>
            </a:r>
            <a:r>
              <a:rPr lang="zh-CN" altLang="en-US" sz="1600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，提高多媒体教室管理效率，以及学校整体信息化水平。</a:t>
            </a:r>
            <a:endParaRPr lang="zh-CN" altLang="en-US"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5" name="文本框 4"/>
          <p:cNvSpPr>
            <a:spLocks noChangeArrowheads="1"/>
          </p:cNvSpPr>
          <p:nvPr/>
        </p:nvSpPr>
        <p:spPr bwMode="auto">
          <a:xfrm>
            <a:off x="6888088" y="3036706"/>
            <a:ext cx="3526635" cy="176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2668" tIns="51332" rIns="102668" bIns="51332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智慧联动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自动下发</a:t>
            </a:r>
            <a:r>
              <a:rPr lang="en-US" altLang="zh-CN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多媒体使用权限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支持鉴权开柜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开启设备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监控多媒体教室使用状态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支持“连堂”模式</a:t>
            </a:r>
            <a:endParaRPr lang="en-US" altLang="zh-CN" sz="12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endParaRPr lang="zh-CN" altLang="en-US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精确记录多媒体教室实际使用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en-US" altLang="zh-CN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" y="3480086"/>
            <a:ext cx="4065879" cy="2757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229" y="2996952"/>
            <a:ext cx="2301771" cy="17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3.15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创新应用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移动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应用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sp>
        <p:nvSpPr>
          <p:cNvPr id="6" name="Oval 33"/>
          <p:cNvSpPr>
            <a:spLocks noChangeArrowheads="1"/>
          </p:cNvSpPr>
          <p:nvPr/>
        </p:nvSpPr>
        <p:spPr bwMode="auto">
          <a:xfrm>
            <a:off x="9797206" y="4625231"/>
            <a:ext cx="852488" cy="241300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9257456" y="3860056"/>
            <a:ext cx="817563" cy="835025"/>
          </a:xfrm>
          <a:prstGeom prst="ellipse">
            <a:avLst/>
          </a:prstGeom>
          <a:gradFill rotWithShape="1">
            <a:gsLst>
              <a:gs pos="0">
                <a:srgbClr val="DA93BC"/>
              </a:gs>
              <a:gs pos="100000">
                <a:srgbClr val="BB3783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9370169" y="3880693"/>
            <a:ext cx="623887" cy="679450"/>
          </a:xfrm>
          <a:prstGeom prst="ellipse">
            <a:avLst/>
          </a:prstGeom>
          <a:gradFill rotWithShape="1">
            <a:gsLst>
              <a:gs pos="0">
                <a:srgbClr val="E8BCD5"/>
              </a:gs>
              <a:gs pos="100000">
                <a:srgbClr val="BB3783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6160244" y="4537918"/>
            <a:ext cx="806450" cy="839788"/>
          </a:xfrm>
          <a:prstGeom prst="ellipse">
            <a:avLst/>
          </a:prstGeom>
          <a:gradFill rotWithShape="1">
            <a:gsLst>
              <a:gs pos="0">
                <a:srgbClr val="8298B8"/>
              </a:gs>
              <a:gs pos="100000">
                <a:srgbClr val="18407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6233269" y="4587131"/>
            <a:ext cx="725487" cy="684212"/>
          </a:xfrm>
          <a:prstGeom prst="ellipse">
            <a:avLst/>
          </a:prstGeom>
          <a:gradFill rotWithShape="1">
            <a:gsLst>
              <a:gs pos="0">
                <a:srgbClr val="B1BFD2"/>
              </a:gs>
              <a:gs pos="100000">
                <a:srgbClr val="18407B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7338169" y="3239343"/>
            <a:ext cx="1536700" cy="1655763"/>
          </a:xfrm>
          <a:prstGeom prst="ellipse">
            <a:avLst/>
          </a:prstGeom>
          <a:gradFill rotWithShape="1">
            <a:gsLst>
              <a:gs pos="0">
                <a:srgbClr val="8298B8"/>
              </a:gs>
              <a:gs pos="100000">
                <a:srgbClr val="18407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7423894" y="3263156"/>
            <a:ext cx="1346200" cy="1487487"/>
          </a:xfrm>
          <a:prstGeom prst="ellipse">
            <a:avLst/>
          </a:prstGeom>
          <a:gradFill rotWithShape="1">
            <a:gsLst>
              <a:gs pos="0">
                <a:srgbClr val="B1BFD2"/>
              </a:gs>
              <a:gs pos="100000">
                <a:srgbClr val="18407B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707806" y="5285631"/>
            <a:ext cx="981075" cy="254000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626844" y="3610818"/>
            <a:ext cx="1087437" cy="315913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17" name="WordArt 17"/>
          <p:cNvSpPr>
            <a:spLocks noChangeArrowheads="1" noChangeShapeType="1" noTextEdit="1"/>
          </p:cNvSpPr>
          <p:nvPr/>
        </p:nvSpPr>
        <p:spPr bwMode="auto">
          <a:xfrm>
            <a:off x="7417544" y="3761631"/>
            <a:ext cx="1328737" cy="5413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kern="1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dist="35921" dir="2700000" algn="ctr" rotWithShape="0">
                  <a:srgbClr val="868686">
                    <a:alpha val="50000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3909566" y="3702893"/>
            <a:ext cx="2161777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4999650" y="2447181"/>
            <a:ext cx="1557468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6741269" y="1623268"/>
            <a:ext cx="931862" cy="895350"/>
          </a:xfrm>
          <a:prstGeom prst="ellipse">
            <a:avLst/>
          </a:prstGeom>
          <a:gradFill rotWithShape="1">
            <a:gsLst>
              <a:gs pos="0">
                <a:srgbClr val="DA93BC"/>
              </a:gs>
              <a:gs pos="100000">
                <a:srgbClr val="BB3783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>
            <a:off x="6750794" y="1647081"/>
            <a:ext cx="777875" cy="728662"/>
          </a:xfrm>
          <a:prstGeom prst="ellipse">
            <a:avLst/>
          </a:prstGeom>
          <a:gradFill rotWithShape="1">
            <a:gsLst>
              <a:gs pos="0">
                <a:srgbClr val="E8BCD5"/>
              </a:gs>
              <a:gs pos="100000">
                <a:srgbClr val="BB3783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22" name="WordArt 35"/>
          <p:cNvSpPr>
            <a:spLocks noChangeArrowheads="1" noChangeShapeType="1" noTextEdit="1"/>
          </p:cNvSpPr>
          <p:nvPr/>
        </p:nvSpPr>
        <p:spPr bwMode="auto">
          <a:xfrm>
            <a:off x="9227294" y="2739281"/>
            <a:ext cx="495300" cy="1317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1400" kern="1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dist="35921" dir="2700000" algn="ctr" rotWithShape="0">
                  <a:srgbClr val="868686">
                    <a:alpha val="50000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8832006" y="1510556"/>
            <a:ext cx="2657475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44"/>
          <p:cNvSpPr>
            <a:spLocks noChangeShapeType="1"/>
          </p:cNvSpPr>
          <p:nvPr/>
        </p:nvSpPr>
        <p:spPr bwMode="auto">
          <a:xfrm>
            <a:off x="10011519" y="2220168"/>
            <a:ext cx="1873250" cy="11113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698074" y="3585385"/>
            <a:ext cx="8194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2400" b="1" kern="10" dirty="0" smtClean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algn="ctr" rotWithShape="0">
                    <a:srgbClr val="868686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APP</a:t>
            </a:r>
            <a:endParaRPr lang="en-US" altLang="zh-CN" sz="2400" b="1" kern="10" dirty="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dist="35921" dir="2700000" algn="ctr" rotWithShape="0">
                  <a:srgbClr val="868686">
                    <a:alpha val="5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defRPr/>
            </a:pPr>
            <a:r>
              <a:rPr lang="zh-CN" altLang="en-US" sz="2400" b="1" kern="10" dirty="0" smtClean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algn="ctr" rotWithShape="0">
                    <a:srgbClr val="868686">
                      <a:alpha val="50000"/>
                    </a:srgbClr>
                  </a:outerShdw>
                </a:effectLst>
                <a:latin typeface="微软雅黑" pitchFamily="34" charset="-122"/>
                <a:ea typeface="微软雅黑" panose="020B0503020204020204" pitchFamily="34" charset="-122"/>
              </a:rPr>
              <a:t>微信</a:t>
            </a:r>
            <a:endParaRPr lang="ko-KR" altLang="en-US" sz="2400" b="1" kern="10" dirty="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dist="35921" dir="2700000" algn="ctr" rotWithShape="0">
                  <a:srgbClr val="868686">
                    <a:alpha val="50000"/>
                  </a:srgbClr>
                </a:outerShdw>
              </a:effectLst>
              <a:latin typeface="微软雅黑" pitchFamily="34" charset="-122"/>
              <a:ea typeface="HY견고딕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8822481" y="1623268"/>
            <a:ext cx="2667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完成学习物理空间的预约及配套管理，实现自助智慧空间高效实用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9848006" y="2340818"/>
            <a:ext cx="20367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完成归寝的管理和查询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V="1">
            <a:off x="10073431" y="3742581"/>
            <a:ext cx="1811338" cy="3810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10008344" y="3866406"/>
            <a:ext cx="18764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</a:rPr>
              <a:t>提供其他智慧应用的定制化服务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4872781" y="1802845"/>
            <a:ext cx="18568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提供查询门禁数据指定时段的进出记录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3847331" y="3122989"/>
            <a:ext cx="22260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提供二维码扫码、蓝牙开门禁功能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32" name="Oval 33"/>
          <p:cNvSpPr>
            <a:spLocks noChangeArrowheads="1"/>
          </p:cNvSpPr>
          <p:nvPr/>
        </p:nvSpPr>
        <p:spPr bwMode="auto">
          <a:xfrm>
            <a:off x="9335244" y="3109168"/>
            <a:ext cx="1343025" cy="390525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8311306" y="2134443"/>
            <a:ext cx="1344613" cy="392113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35" name="Oval 5"/>
          <p:cNvSpPr>
            <a:spLocks noChangeArrowheads="1"/>
          </p:cNvSpPr>
          <p:nvPr/>
        </p:nvSpPr>
        <p:spPr bwMode="auto">
          <a:xfrm>
            <a:off x="6139606" y="2944068"/>
            <a:ext cx="812800" cy="881063"/>
          </a:xfrm>
          <a:prstGeom prst="ellipse">
            <a:avLst/>
          </a:prstGeom>
          <a:gradFill rotWithShape="1">
            <a:gsLst>
              <a:gs pos="0">
                <a:srgbClr val="DA93BC"/>
              </a:gs>
              <a:gs pos="100000">
                <a:srgbClr val="BB3783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36" name="Oval 6"/>
          <p:cNvSpPr>
            <a:spLocks noChangeArrowheads="1"/>
          </p:cNvSpPr>
          <p:nvPr/>
        </p:nvSpPr>
        <p:spPr bwMode="auto">
          <a:xfrm>
            <a:off x="6149131" y="3017093"/>
            <a:ext cx="731838" cy="717550"/>
          </a:xfrm>
          <a:prstGeom prst="ellipse">
            <a:avLst/>
          </a:prstGeom>
          <a:gradFill rotWithShape="1">
            <a:gsLst>
              <a:gs pos="0">
                <a:srgbClr val="E8BCD5"/>
              </a:gs>
              <a:gs pos="100000">
                <a:srgbClr val="BB3783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9257456" y="4120406"/>
            <a:ext cx="10588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定制应用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>
            <a:off x="3831381" y="5207843"/>
            <a:ext cx="2366963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3831381" y="4417268"/>
            <a:ext cx="24590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根据手机终端定位，进行移动定位考勤，并进行任意时段考勤数据查询</a:t>
            </a:r>
            <a:endParaRPr lang="zh-CN" altLang="en-US" sz="1400" dirty="0">
              <a:solidFill>
                <a:srgbClr val="4D8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6674594" y="1862981"/>
            <a:ext cx="105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门禁数据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139606" y="3105151"/>
            <a:ext cx="9530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维码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</a:p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蓝牙开门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6115795" y="4783982"/>
            <a:ext cx="105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考勤签到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Oval 7"/>
          <p:cNvSpPr>
            <a:spLocks noChangeArrowheads="1"/>
          </p:cNvSpPr>
          <p:nvPr/>
        </p:nvSpPr>
        <p:spPr bwMode="auto">
          <a:xfrm>
            <a:off x="8774856" y="5255468"/>
            <a:ext cx="830263" cy="839788"/>
          </a:xfrm>
          <a:prstGeom prst="ellipse">
            <a:avLst/>
          </a:prstGeom>
          <a:gradFill rotWithShape="1">
            <a:gsLst>
              <a:gs pos="0">
                <a:srgbClr val="8298B8"/>
              </a:gs>
              <a:gs pos="100000">
                <a:srgbClr val="18407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44" name="Oval 8"/>
          <p:cNvSpPr>
            <a:spLocks noChangeArrowheads="1"/>
          </p:cNvSpPr>
          <p:nvPr/>
        </p:nvSpPr>
        <p:spPr bwMode="auto">
          <a:xfrm>
            <a:off x="8917731" y="5304681"/>
            <a:ext cx="679450" cy="684212"/>
          </a:xfrm>
          <a:prstGeom prst="ellipse">
            <a:avLst/>
          </a:prstGeom>
          <a:gradFill rotWithShape="1">
            <a:gsLst>
              <a:gs pos="0">
                <a:srgbClr val="B1BFD2"/>
              </a:gs>
              <a:gs pos="100000">
                <a:srgbClr val="18407B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45" name="Oval 33"/>
          <p:cNvSpPr>
            <a:spLocks noChangeArrowheads="1"/>
          </p:cNvSpPr>
          <p:nvPr/>
        </p:nvSpPr>
        <p:spPr bwMode="auto">
          <a:xfrm>
            <a:off x="9295556" y="6076206"/>
            <a:ext cx="852488" cy="241300"/>
          </a:xfrm>
          <a:prstGeom prst="ellipse">
            <a:avLst/>
          </a:prstGeom>
          <a:gradFill rotWithShape="1">
            <a:gsLst>
              <a:gs pos="0">
                <a:srgbClr val="666666">
                  <a:alpha val="50000"/>
                </a:srgbClr>
              </a:gs>
              <a:gs pos="100000">
                <a:srgbClr val="DDDDDD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46" name="Line 21"/>
          <p:cNvSpPr>
            <a:spLocks noChangeShapeType="1"/>
          </p:cNvSpPr>
          <p:nvPr/>
        </p:nvSpPr>
        <p:spPr bwMode="auto">
          <a:xfrm>
            <a:off x="9632106" y="5291981"/>
            <a:ext cx="236855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9568606" y="5355481"/>
            <a:ext cx="20653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完成停车管理、车位管理、反向寻车，以及停车缴费等业务的移动化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8774856" y="5496768"/>
            <a:ext cx="10588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停车管理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4872781" y="6619131"/>
            <a:ext cx="236855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4872781" y="5804743"/>
            <a:ext cx="24590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zh-CN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在线</a:t>
            </a:r>
            <a:r>
              <a:rPr lang="zh-CN" altLang="zh-CN" sz="1400" dirty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充值</a:t>
            </a:r>
            <a:r>
              <a:rPr lang="zh-CN" altLang="zh-CN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扫码在线消费</a:t>
            </a:r>
            <a:r>
              <a:rPr lang="zh-CN" altLang="zh-CN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400" dirty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r>
              <a:rPr lang="zh-CN" altLang="zh-CN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1400" dirty="0" smtClean="0">
                <a:solidFill>
                  <a:srgbClr val="4D80C7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rgbClr val="4D80C7"/>
              </a:solidFill>
            </a:endParaRPr>
          </a:p>
        </p:txBody>
      </p:sp>
      <p:sp>
        <p:nvSpPr>
          <p:cNvPr id="51" name="Oval 27"/>
          <p:cNvSpPr>
            <a:spLocks noChangeArrowheads="1"/>
          </p:cNvSpPr>
          <p:nvPr/>
        </p:nvSpPr>
        <p:spPr bwMode="auto">
          <a:xfrm>
            <a:off x="7960469" y="1451818"/>
            <a:ext cx="865187" cy="854075"/>
          </a:xfrm>
          <a:prstGeom prst="ellipse">
            <a:avLst/>
          </a:prstGeom>
          <a:gradFill rotWithShape="1">
            <a:gsLst>
              <a:gs pos="0">
                <a:srgbClr val="DA93BC"/>
              </a:gs>
              <a:gs pos="100000">
                <a:srgbClr val="BB3783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2" name="Oval 28"/>
          <p:cNvSpPr>
            <a:spLocks noChangeArrowheads="1"/>
          </p:cNvSpPr>
          <p:nvPr/>
        </p:nvSpPr>
        <p:spPr bwMode="auto">
          <a:xfrm>
            <a:off x="8047781" y="1477218"/>
            <a:ext cx="633413" cy="695325"/>
          </a:xfrm>
          <a:prstGeom prst="ellipse">
            <a:avLst/>
          </a:prstGeom>
          <a:gradFill rotWithShape="1">
            <a:gsLst>
              <a:gs pos="0">
                <a:srgbClr val="E8BCD5"/>
              </a:gs>
              <a:gs pos="100000">
                <a:srgbClr val="BB3783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7993806" y="1735981"/>
            <a:ext cx="974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空间预约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Oval 27"/>
          <p:cNvSpPr>
            <a:spLocks noChangeArrowheads="1"/>
          </p:cNvSpPr>
          <p:nvPr/>
        </p:nvSpPr>
        <p:spPr bwMode="auto">
          <a:xfrm>
            <a:off x="8959006" y="2475756"/>
            <a:ext cx="874713" cy="854075"/>
          </a:xfrm>
          <a:prstGeom prst="ellipse">
            <a:avLst/>
          </a:prstGeom>
          <a:gradFill rotWithShape="1">
            <a:gsLst>
              <a:gs pos="0">
                <a:srgbClr val="DA93BC"/>
              </a:gs>
              <a:gs pos="100000">
                <a:srgbClr val="BB3783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5" name="Oval 28"/>
          <p:cNvSpPr>
            <a:spLocks noChangeArrowheads="1"/>
          </p:cNvSpPr>
          <p:nvPr/>
        </p:nvSpPr>
        <p:spPr bwMode="auto">
          <a:xfrm>
            <a:off x="8968531" y="2499568"/>
            <a:ext cx="633413" cy="695325"/>
          </a:xfrm>
          <a:prstGeom prst="ellipse">
            <a:avLst/>
          </a:prstGeom>
          <a:gradFill rotWithShape="1">
            <a:gsLst>
              <a:gs pos="0">
                <a:srgbClr val="E8BCD5"/>
              </a:gs>
              <a:gs pos="100000">
                <a:srgbClr val="BB3783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8944719" y="2720231"/>
            <a:ext cx="105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归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寝查询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Oval 7"/>
          <p:cNvSpPr>
            <a:spLocks noChangeArrowheads="1"/>
          </p:cNvSpPr>
          <p:nvPr/>
        </p:nvSpPr>
        <p:spPr bwMode="auto">
          <a:xfrm>
            <a:off x="7496919" y="5731718"/>
            <a:ext cx="823912" cy="841375"/>
          </a:xfrm>
          <a:prstGeom prst="ellipse">
            <a:avLst/>
          </a:prstGeom>
          <a:gradFill rotWithShape="1">
            <a:gsLst>
              <a:gs pos="0">
                <a:srgbClr val="8298B8"/>
              </a:gs>
              <a:gs pos="100000">
                <a:srgbClr val="18407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8" name="Oval 8"/>
          <p:cNvSpPr>
            <a:spLocks noChangeArrowheads="1"/>
          </p:cNvSpPr>
          <p:nvPr/>
        </p:nvSpPr>
        <p:spPr bwMode="auto">
          <a:xfrm>
            <a:off x="7506444" y="5780931"/>
            <a:ext cx="742950" cy="684212"/>
          </a:xfrm>
          <a:prstGeom prst="ellipse">
            <a:avLst/>
          </a:prstGeom>
          <a:gradFill rotWithShape="1">
            <a:gsLst>
              <a:gs pos="0">
                <a:srgbClr val="B1BFD2"/>
              </a:gs>
              <a:gs pos="100000">
                <a:srgbClr val="18407B">
                  <a:alpha val="20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ko-KR" altLang="en-US"/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7408019" y="5974606"/>
            <a:ext cx="105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综合消费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7" y="1527885"/>
            <a:ext cx="3015303" cy="47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/>
      <p:bldP spid="31" grpId="0"/>
      <p:bldP spid="32" grpId="0" animBg="1"/>
      <p:bldP spid="33" grpId="0" animBg="1"/>
      <p:bldP spid="35" grpId="0" animBg="1"/>
      <p:bldP spid="36" grpId="0" animBg="1"/>
      <p:bldP spid="37" grpId="0"/>
      <p:bldP spid="38" grpId="0" animBg="1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/>
        </p:nvSpPr>
        <p:spPr>
          <a:xfrm>
            <a:off x="387985" y="384810"/>
            <a:ext cx="6822440" cy="6711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3.16  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创新应用 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–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大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数据分析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微软雅黑" panose="020B0503020204020204" pitchFamily="2" charset="-122"/>
            </a:endParaRPr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3870329" y="2847382"/>
            <a:ext cx="3011679" cy="3614213"/>
            <a:chOff x="1715485" y="524691"/>
            <a:chExt cx="2868732" cy="2904110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auto">
            <a:xfrm>
              <a:off x="2914481" y="1595196"/>
              <a:ext cx="1028640" cy="1028640"/>
            </a:xfrm>
            <a:prstGeom prst="roundRect">
              <a:avLst>
                <a:gd name="adj" fmla="val 16667"/>
              </a:avLst>
            </a:prstGeom>
            <a:solidFill>
              <a:srgbClr val="C0504C"/>
            </a:solidFill>
            <a:ln w="25400">
              <a:solidFill>
                <a:srgbClr val="FFFFFF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2964695" y="1645410"/>
              <a:ext cx="928212" cy="928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3340" tIns="53340" rIns="53340" bIns="53340" anchor="ctr"/>
            <a:lstStyle/>
            <a:p>
              <a:pPr algn="ctr" eaLnBrk="0" hangingPunct="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大数据</a:t>
              </a: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 rot="16200000">
              <a:off x="3072303" y="1628592"/>
              <a:ext cx="721548" cy="1"/>
            </a:xfrm>
            <a:custGeom>
              <a:avLst/>
              <a:gdLst>
                <a:gd name="T0" fmla="*/ 0 w 721548"/>
                <a:gd name="T1" fmla="*/ 0 h 1"/>
                <a:gd name="T2" fmla="*/ 721548 w 721548"/>
                <a:gd name="T3" fmla="*/ 0 h 1"/>
                <a:gd name="T4" fmla="*/ 0 60000 65536"/>
                <a:gd name="T5" fmla="*/ 0 60000 65536"/>
                <a:gd name="T6" fmla="*/ 0 w 721548"/>
                <a:gd name="T7" fmla="*/ 0 h 1"/>
                <a:gd name="T8" fmla="*/ 721548 w 72154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21548" h="1">
                  <a:moveTo>
                    <a:pt x="0" y="0"/>
                  </a:moveTo>
                  <a:lnTo>
                    <a:pt x="721548" y="0"/>
                  </a:lnTo>
                </a:path>
              </a:pathLst>
            </a:custGeom>
            <a:noFill/>
            <a:ln w="25400">
              <a:solidFill>
                <a:srgbClr val="C0504C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5" name="AutoShape 7"/>
            <p:cNvSpPr>
              <a:spLocks noChangeArrowheads="1"/>
            </p:cNvSpPr>
            <p:nvPr/>
          </p:nvSpPr>
          <p:spPr bwMode="auto">
            <a:xfrm>
              <a:off x="3117850" y="524691"/>
              <a:ext cx="689189" cy="689189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25400">
              <a:solidFill>
                <a:srgbClr val="FFFFFF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3151493" y="558334"/>
              <a:ext cx="621903" cy="621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 anchor="ctr"/>
            <a:lstStyle/>
            <a:p>
              <a:pPr algn="ctr" eaLnBrk="0" hangingPunct="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管理</a:t>
              </a: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 rot="3014626">
              <a:off x="3829509" y="2681723"/>
              <a:ext cx="150598" cy="1"/>
            </a:xfrm>
            <a:custGeom>
              <a:avLst/>
              <a:gdLst>
                <a:gd name="T0" fmla="*/ 0 w 150598"/>
                <a:gd name="T1" fmla="*/ 0 h 1"/>
                <a:gd name="T2" fmla="*/ 150598 w 150598"/>
                <a:gd name="T3" fmla="*/ 0 h 1"/>
                <a:gd name="T4" fmla="*/ 0 60000 65536"/>
                <a:gd name="T5" fmla="*/ 0 60000 65536"/>
                <a:gd name="T6" fmla="*/ 0 w 150598"/>
                <a:gd name="T7" fmla="*/ 0 h 1"/>
                <a:gd name="T8" fmla="*/ 150598 w 15059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0598" h="1">
                  <a:moveTo>
                    <a:pt x="0" y="0"/>
                  </a:moveTo>
                  <a:lnTo>
                    <a:pt x="150598" y="0"/>
                  </a:lnTo>
                </a:path>
              </a:pathLst>
            </a:custGeom>
            <a:noFill/>
            <a:ln w="25400">
              <a:solidFill>
                <a:srgbClr val="C0504C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auto">
            <a:xfrm>
              <a:off x="3895028" y="2739612"/>
              <a:ext cx="689189" cy="689189"/>
            </a:xfrm>
            <a:prstGeom prst="roundRect">
              <a:avLst>
                <a:gd name="adj" fmla="val 16667"/>
              </a:avLst>
            </a:prstGeom>
            <a:solidFill>
              <a:srgbClr val="8064A2"/>
            </a:solidFill>
            <a:ln w="25400">
              <a:solidFill>
                <a:srgbClr val="FFFFFF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9" name="Rectangle 11"/>
            <p:cNvSpPr>
              <a:spLocks noChangeArrowheads="1"/>
            </p:cNvSpPr>
            <p:nvPr/>
          </p:nvSpPr>
          <p:spPr bwMode="auto">
            <a:xfrm>
              <a:off x="3928671" y="2773255"/>
              <a:ext cx="621903" cy="621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 anchor="ctr"/>
            <a:lstStyle/>
            <a:p>
              <a:pPr algn="ctr" eaLnBrk="0" hangingPunct="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行为</a:t>
              </a: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 rot="9000000">
              <a:off x="2365241" y="2553628"/>
              <a:ext cx="588673" cy="1"/>
            </a:xfrm>
            <a:custGeom>
              <a:avLst/>
              <a:gdLst>
                <a:gd name="T0" fmla="*/ 0 w 588673"/>
                <a:gd name="T1" fmla="*/ 0 h 1"/>
                <a:gd name="T2" fmla="*/ 588673 w 588673"/>
                <a:gd name="T3" fmla="*/ 0 h 1"/>
                <a:gd name="T4" fmla="*/ 0 60000 65536"/>
                <a:gd name="T5" fmla="*/ 0 60000 65536"/>
                <a:gd name="T6" fmla="*/ 0 w 588673"/>
                <a:gd name="T7" fmla="*/ 0 h 1"/>
                <a:gd name="T8" fmla="*/ 588673 w 5886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8673" h="1">
                  <a:moveTo>
                    <a:pt x="0" y="0"/>
                  </a:moveTo>
                  <a:lnTo>
                    <a:pt x="588673" y="0"/>
                  </a:lnTo>
                </a:path>
              </a:pathLst>
            </a:custGeom>
            <a:noFill/>
            <a:ln w="25400">
              <a:solidFill>
                <a:srgbClr val="C0504C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1" name="AutoShape 13"/>
            <p:cNvSpPr>
              <a:spLocks noChangeArrowheads="1"/>
            </p:cNvSpPr>
            <p:nvPr/>
          </p:nvSpPr>
          <p:spPr bwMode="auto">
            <a:xfrm>
              <a:off x="1715485" y="2555153"/>
              <a:ext cx="689189" cy="689189"/>
            </a:xfrm>
            <a:prstGeom prst="roundRect">
              <a:avLst>
                <a:gd name="adj" fmla="val 16667"/>
              </a:avLst>
            </a:prstGeom>
            <a:solidFill>
              <a:srgbClr val="4AACC6"/>
            </a:solidFill>
            <a:ln w="25400">
              <a:solidFill>
                <a:srgbClr val="FFFFFF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2" name="Rectangle 14"/>
            <p:cNvSpPr>
              <a:spLocks noChangeArrowheads="1"/>
            </p:cNvSpPr>
            <p:nvPr/>
          </p:nvSpPr>
          <p:spPr bwMode="auto">
            <a:xfrm>
              <a:off x="1749128" y="2588796"/>
              <a:ext cx="621903" cy="621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 anchor="ctr"/>
            <a:lstStyle/>
            <a:p>
              <a:pPr algn="ctr" eaLnBrk="0" hangingPunct="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用户</a:t>
              </a:r>
            </a:p>
          </p:txBody>
        </p:sp>
      </p:grpSp>
      <p:sp>
        <p:nvSpPr>
          <p:cNvPr id="73" name="TextBox 6"/>
          <p:cNvSpPr>
            <a:spLocks noChangeArrowheads="1"/>
          </p:cNvSpPr>
          <p:nvPr/>
        </p:nvSpPr>
        <p:spPr bwMode="auto">
          <a:xfrm>
            <a:off x="6654700" y="4489612"/>
            <a:ext cx="3670300" cy="221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404" tIns="51202" rIns="102404" bIns="51202">
            <a:spAutoFit/>
          </a:bodyPr>
          <a:lstStyle/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 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人员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跨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地域配合频率</a:t>
            </a: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 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餐厅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哪些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时间不排队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师生日缺勤预测</a:t>
            </a:r>
            <a:endParaRPr lang="en-US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 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不同群体的消费差异性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5. ……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endParaRPr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4" name="直接连接符 6"/>
          <p:cNvSpPr>
            <a:spLocks noChangeShapeType="1"/>
          </p:cNvSpPr>
          <p:nvPr/>
        </p:nvSpPr>
        <p:spPr bwMode="auto">
          <a:xfrm>
            <a:off x="6212337" y="3830247"/>
            <a:ext cx="3841750" cy="0"/>
          </a:xfrm>
          <a:prstGeom prst="line">
            <a:avLst/>
          </a:prstGeom>
          <a:noFill/>
          <a:ln w="38100">
            <a:solidFill>
              <a:srgbClr val="9BBB59"/>
            </a:solidFill>
            <a:bevel/>
            <a:headEnd/>
            <a:tailEnd/>
          </a:ln>
        </p:spPr>
        <p:txBody>
          <a:bodyPr lIns="102404" tIns="51202" rIns="102404" bIns="51202"/>
          <a:lstStyle/>
          <a:p>
            <a:endParaRPr lang="zh-CN" altLang="en-US"/>
          </a:p>
        </p:txBody>
      </p:sp>
      <p:sp>
        <p:nvSpPr>
          <p:cNvPr id="75" name="TextBox 14"/>
          <p:cNvSpPr>
            <a:spLocks noChangeArrowheads="1"/>
          </p:cNvSpPr>
          <p:nvPr/>
        </p:nvSpPr>
        <p:spPr bwMode="auto">
          <a:xfrm>
            <a:off x="6152413" y="1821054"/>
            <a:ext cx="3671887" cy="182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404" tIns="51202" rIns="102404" bIns="51202">
            <a:spAutoFit/>
          </a:bodyPr>
          <a:lstStyle/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 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一卡通财务状况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 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资源利用率分析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各班级人员出勤率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重点区域时段人员密度分析</a:t>
            </a:r>
            <a:endParaRPr lang="en-US" altLang="zh-CN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603250" eaLnBrk="0" hangingPunct="0">
              <a:lnSpc>
                <a:spcPct val="150000"/>
              </a:lnSpc>
              <a:spcBef>
                <a:spcPts val="225"/>
              </a:spcBef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5. ……</a:t>
            </a:r>
          </a:p>
        </p:txBody>
      </p:sp>
      <p:sp>
        <p:nvSpPr>
          <p:cNvPr id="76" name="直接连接符 8"/>
          <p:cNvSpPr>
            <a:spLocks noChangeShapeType="1"/>
          </p:cNvSpPr>
          <p:nvPr/>
        </p:nvSpPr>
        <p:spPr bwMode="auto">
          <a:xfrm>
            <a:off x="7228738" y="6502871"/>
            <a:ext cx="2765425" cy="3175"/>
          </a:xfrm>
          <a:prstGeom prst="line">
            <a:avLst/>
          </a:prstGeom>
          <a:noFill/>
          <a:ln w="38100">
            <a:solidFill>
              <a:srgbClr val="8064A2"/>
            </a:solidFill>
            <a:bevel/>
            <a:headEnd/>
            <a:tailEnd/>
          </a:ln>
        </p:spPr>
        <p:txBody>
          <a:bodyPr lIns="102404" tIns="51202" rIns="102404" bIns="51202"/>
          <a:lstStyle/>
          <a:p>
            <a:endParaRPr lang="zh-CN" altLang="en-US"/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1021614" y="4452009"/>
            <a:ext cx="3670300" cy="135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404" tIns="51202" rIns="102404" bIns="51202">
            <a:spAutoFit/>
          </a:bodyPr>
          <a:lstStyle/>
          <a:p>
            <a:pPr marL="255588" indent="-255588" eaLnBrk="0" hangingPunct="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用户消费充值数据分析；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55588" indent="-255588" eaLnBrk="0" hangingPunct="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用户出入数据分析；</a:t>
            </a:r>
            <a:endParaRPr lang="en-US" altLang="zh-CN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55588" indent="-255588" eaLnBrk="0" hangingPunct="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精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准用户画像商务营销</a:t>
            </a:r>
            <a:endParaRPr lang="en-US" altLang="zh-CN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55588" indent="-255588" eaLnBrk="0" hangingPunct="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8" name="直接连接符 10"/>
          <p:cNvSpPr>
            <a:spLocks noChangeShapeType="1"/>
          </p:cNvSpPr>
          <p:nvPr/>
        </p:nvSpPr>
        <p:spPr bwMode="auto">
          <a:xfrm>
            <a:off x="1134326" y="6055196"/>
            <a:ext cx="2174875" cy="1588"/>
          </a:xfrm>
          <a:prstGeom prst="line">
            <a:avLst/>
          </a:prstGeom>
          <a:noFill/>
          <a:ln w="38100">
            <a:solidFill>
              <a:srgbClr val="4BACC6"/>
            </a:solidFill>
            <a:bevel/>
            <a:headEnd/>
            <a:tailEnd/>
          </a:ln>
        </p:spPr>
        <p:txBody>
          <a:bodyPr lIns="102404" tIns="51202" rIns="102404" bIns="51202"/>
          <a:lstStyle/>
          <a:p>
            <a:endParaRPr lang="zh-CN" altLang="en-US"/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43851" y="1626071"/>
            <a:ext cx="4157662" cy="8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1113" tIns="55557" rIns="111113" bIns="55557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通过用户活动</a:t>
            </a:r>
            <a:r>
              <a:rPr lang="zh-CN" altLang="en-US" sz="1600" dirty="0">
                <a:solidFill>
                  <a:srgbClr val="4749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在管理、行为方面产生的大量数据，分析相关轨迹，辅助领导决策管理。</a:t>
            </a:r>
            <a:endParaRPr lang="zh-CN" altLang="en-US" sz="1600" dirty="0">
              <a:solidFill>
                <a:srgbClr val="4749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9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936375" y="530407"/>
            <a:ext cx="8399986" cy="6667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  </a:t>
            </a:r>
            <a:r>
              <a:rPr lang="en-US" altLang="zh-CN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Contents</a:t>
            </a:r>
          </a:p>
          <a:p>
            <a:pPr rtl="0" fontAlgn="auto">
              <a:spcAft>
                <a:spcPts val="0"/>
              </a:spcAft>
              <a:defRPr/>
            </a:pPr>
            <a:endParaRPr lang="zh-CN" altLang="en-US" sz="3333" b="1" kern="0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50721" y="2708920"/>
            <a:ext cx="3662680" cy="928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四、案例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7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/>
          <p:nvPr/>
        </p:nvSpPr>
        <p:spPr>
          <a:xfrm>
            <a:off x="-120592" y="145293"/>
            <a:ext cx="4423833" cy="94826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 eaLnBrk="0" hangingPunct="0">
              <a:lnSpc>
                <a:spcPct val="90000"/>
              </a:lnSpc>
            </a:pPr>
            <a:r>
              <a:rPr lang="zh-CN" altLang="en-US" sz="2667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发展历程</a:t>
            </a:r>
            <a:r>
              <a:rPr lang="en-US" altLang="zh-CN" sz="2667" dirty="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Development </a:t>
            </a:r>
            <a:endParaRPr lang="zh-CN" altLang="en-US" sz="2667" dirty="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16" name="TextBox 19"/>
          <p:cNvSpPr/>
          <p:nvPr/>
        </p:nvSpPr>
        <p:spPr>
          <a:xfrm>
            <a:off x="1102784" y="4607984"/>
            <a:ext cx="2548467" cy="54386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达实自动化</a:t>
            </a:r>
          </a:p>
          <a:p>
            <a:pPr eaLnBrk="0" hangingPunct="0"/>
            <a:r>
              <a:rPr lang="en-US" altLang="zh-CN" sz="1467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2000</a:t>
            </a:r>
            <a:r>
              <a:rPr lang="zh-CN" altLang="en-US" sz="1467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年实行股份改革</a:t>
            </a:r>
            <a:endParaRPr lang="zh-CN" altLang="en-US" sz="2400" dirty="0">
              <a:sym typeface="Calibri" panose="020F0502020204030204" pitchFamily="2" charset="0"/>
            </a:endParaRPr>
          </a:p>
        </p:txBody>
      </p:sp>
      <p:sp>
        <p:nvSpPr>
          <p:cNvPr id="141317" name="TextBox 20"/>
          <p:cNvSpPr/>
          <p:nvPr/>
        </p:nvSpPr>
        <p:spPr>
          <a:xfrm>
            <a:off x="2201333" y="3255433"/>
            <a:ext cx="2294467" cy="769634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华润投资联合成立</a:t>
            </a:r>
            <a:endParaRPr lang="en-US" altLang="zh-CN" sz="1467" b="1" dirty="0">
              <a:solidFill>
                <a:srgbClr val="3F3F3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/>
            <a:r>
              <a:rPr lang="zh-CN" altLang="en-US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华润达实</a:t>
            </a:r>
          </a:p>
          <a:p>
            <a:pPr eaLnBrk="0" hangingPunct="0"/>
            <a:endParaRPr lang="zh-CN" altLang="en-US" sz="1467" dirty="0">
              <a:solidFill>
                <a:srgbClr val="3F3F3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18" name="TextBox 21"/>
          <p:cNvSpPr/>
          <p:nvPr/>
        </p:nvSpPr>
        <p:spPr>
          <a:xfrm>
            <a:off x="3407833" y="2504018"/>
            <a:ext cx="1862667" cy="3181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467" b="1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达实智能</a:t>
            </a:r>
            <a:endParaRPr lang="zh-CN" altLang="en-US" sz="2400">
              <a:sym typeface="Calibri" panose="020F0502020204030204" pitchFamily="2" charset="0"/>
            </a:endParaRPr>
          </a:p>
        </p:txBody>
      </p:sp>
      <p:sp>
        <p:nvSpPr>
          <p:cNvPr id="141319" name="TextBox 21"/>
          <p:cNvSpPr/>
          <p:nvPr/>
        </p:nvSpPr>
        <p:spPr>
          <a:xfrm>
            <a:off x="3143251" y="1701801"/>
            <a:ext cx="3048000" cy="54386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达实智能</a:t>
            </a:r>
            <a:r>
              <a:rPr lang="en-US" altLang="zh-CN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/ </a:t>
            </a:r>
            <a:r>
              <a:rPr lang="zh-CN" altLang="en-US" sz="1467" b="1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达实信息</a:t>
            </a:r>
          </a:p>
          <a:p>
            <a:pPr eaLnBrk="0" hangingPunct="0"/>
            <a:r>
              <a:rPr lang="zh-CN" altLang="en-US" sz="1467" dirty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成功上市并收购黎明网络</a:t>
            </a:r>
            <a:endParaRPr lang="zh-CN" altLang="en-US" sz="2400" dirty="0">
              <a:sym typeface="Calibri" panose="020F0502020204030204" pitchFamily="2" charset="0"/>
            </a:endParaRPr>
          </a:p>
        </p:txBody>
      </p:sp>
      <p:sp>
        <p:nvSpPr>
          <p:cNvPr id="141320" name="矩形 59"/>
          <p:cNvSpPr/>
          <p:nvPr/>
        </p:nvSpPr>
        <p:spPr>
          <a:xfrm>
            <a:off x="6726767" y="1936751"/>
            <a:ext cx="1693333" cy="33231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anchor="ctr"/>
          <a:lstStyle/>
          <a:p>
            <a:pPr algn="ctr" eaLnBrk="0" hangingPunct="0"/>
            <a:endParaRPr lang="zh-CN" altLang="en-US" sz="12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21" name="TextBox 61"/>
          <p:cNvSpPr/>
          <p:nvPr/>
        </p:nvSpPr>
        <p:spPr>
          <a:xfrm>
            <a:off x="3526368" y="5930901"/>
            <a:ext cx="1973617" cy="72834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467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推出第一款门禁</a:t>
            </a:r>
            <a:endParaRPr lang="en-US" altLang="zh-CN" sz="1467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/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主要</a:t>
            </a:r>
            <a:r>
              <a:rPr lang="zh-CN" altLang="en-US" sz="1333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面对校园市场</a:t>
            </a:r>
            <a:endParaRPr lang="en-US" altLang="zh-CN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/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考勤门禁消费三款产品</a:t>
            </a:r>
            <a:endParaRPr lang="zh-CN" altLang="en-US" sz="2400" dirty="0"/>
          </a:p>
        </p:txBody>
      </p:sp>
      <p:sp>
        <p:nvSpPr>
          <p:cNvPr id="141322" name="TextBox 62"/>
          <p:cNvSpPr/>
          <p:nvPr/>
        </p:nvSpPr>
        <p:spPr>
          <a:xfrm>
            <a:off x="4751917" y="4663018"/>
            <a:ext cx="3748142" cy="93346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28594" indent="-228594" eaLnBrk="0" hangingPunct="0"/>
            <a:r>
              <a:rPr lang="zh-CN" altLang="en-US" sz="1467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开发出国内第一个真正意义上的一卡通平台</a:t>
            </a:r>
            <a:endParaRPr lang="en-US" altLang="zh-CN" sz="1467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228594" indent="-228594" eaLnBrk="0" hangingPunct="0">
              <a:buChar char="-"/>
            </a:pP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采用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“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一卡一密”发明专利技术应用</a:t>
            </a:r>
            <a:endParaRPr lang="en-US" altLang="zh-CN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228594" indent="-228594" eaLnBrk="0" hangingPunct="0">
              <a:buChar char="-"/>
            </a:pP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实现“卡通、库通、网通”一卡通功能</a:t>
            </a:r>
            <a:endParaRPr lang="en-US" altLang="zh-CN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marL="228594" indent="-228594" eaLnBrk="0" hangingPunct="0">
              <a:buChar char="-"/>
            </a:pP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全部采用自主开发的多款专利外观</a:t>
            </a:r>
          </a:p>
        </p:txBody>
      </p:sp>
      <p:sp>
        <p:nvSpPr>
          <p:cNvPr id="141323" name="TextBox 63"/>
          <p:cNvSpPr/>
          <p:nvPr/>
        </p:nvSpPr>
        <p:spPr>
          <a:xfrm>
            <a:off x="6098118" y="3484034"/>
            <a:ext cx="5232523" cy="72834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467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依托</a:t>
            </a:r>
            <a:r>
              <a:rPr lang="zh-CN" altLang="en-US" sz="1467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”校园、</a:t>
            </a:r>
            <a:r>
              <a:rPr lang="zh-CN" altLang="en-US" sz="1467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校园”优势市场开发集成商渠道合作模式</a:t>
            </a:r>
          </a:p>
          <a:p>
            <a:pPr eaLnBrk="0" hangingPunct="0"/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成功签约当年历史最大数字化校园二军大、国防科大、</a:t>
            </a:r>
            <a:r>
              <a:rPr lang="zh-CN" altLang="en-US" sz="1333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数字化校园</a:t>
            </a:r>
            <a:endParaRPr lang="en-US" altLang="zh-CN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/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上海宝钢等经典案例，确立集成商战略合作的渠道模式</a:t>
            </a:r>
          </a:p>
        </p:txBody>
      </p:sp>
      <p:sp>
        <p:nvSpPr>
          <p:cNvPr id="141324" name="TextBox 64"/>
          <p:cNvSpPr/>
          <p:nvPr/>
        </p:nvSpPr>
        <p:spPr>
          <a:xfrm>
            <a:off x="6726768" y="2286001"/>
            <a:ext cx="5061001" cy="72834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467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定位智能建筑门禁市场</a:t>
            </a:r>
          </a:p>
          <a:p>
            <a:pPr eaLnBrk="0" hangingPunct="0"/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业绩增长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35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－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68%/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年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建立起国内安防品牌形象</a:t>
            </a:r>
            <a:endParaRPr lang="en-US" altLang="zh-CN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eaLnBrk="0" hangingPunct="0"/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-</a:t>
            </a:r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成功上市并收购黎明网络，从产品事业部过渡到了“达实信息”</a:t>
            </a:r>
            <a:endParaRPr lang="zh-CN" altLang="en-US" sz="2400" dirty="0"/>
          </a:p>
        </p:txBody>
      </p:sp>
      <p:sp>
        <p:nvSpPr>
          <p:cNvPr id="141325" name="TextBox 7"/>
          <p:cNvSpPr/>
          <p:nvPr/>
        </p:nvSpPr>
        <p:spPr>
          <a:xfrm>
            <a:off x="6671733" y="1936751"/>
            <a:ext cx="1686680" cy="3181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跨跃</a:t>
            </a:r>
            <a:r>
              <a:rPr lang="en-US" altLang="zh-CN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(2008~</a:t>
            </a:r>
            <a:r>
              <a:rPr lang="zh-CN" altLang="en-US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今天</a:t>
            </a:r>
            <a:r>
              <a:rPr lang="en-US" altLang="zh-CN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)</a:t>
            </a:r>
          </a:p>
        </p:txBody>
      </p:sp>
      <p:sp>
        <p:nvSpPr>
          <p:cNvPr id="141326" name="矩形 65"/>
          <p:cNvSpPr/>
          <p:nvPr/>
        </p:nvSpPr>
        <p:spPr>
          <a:xfrm>
            <a:off x="6191251" y="3139018"/>
            <a:ext cx="1896533" cy="33231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anchor="ctr"/>
          <a:lstStyle/>
          <a:p>
            <a:pPr algn="ctr" eaLnBrk="0" hangingPunct="0"/>
            <a:endParaRPr lang="zh-CN" altLang="en-US" sz="12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27" name="TextBox 66"/>
          <p:cNvSpPr/>
          <p:nvPr/>
        </p:nvSpPr>
        <p:spPr>
          <a:xfrm>
            <a:off x="6284648" y="3139018"/>
            <a:ext cx="1773241" cy="3181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创新</a:t>
            </a:r>
            <a:r>
              <a:rPr lang="en-US" altLang="zh-CN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(2004~2007)</a:t>
            </a:r>
            <a:endParaRPr lang="zh-CN" altLang="en-US" sz="2400" dirty="0"/>
          </a:p>
        </p:txBody>
      </p:sp>
      <p:sp>
        <p:nvSpPr>
          <p:cNvPr id="141328" name="矩形 67"/>
          <p:cNvSpPr/>
          <p:nvPr/>
        </p:nvSpPr>
        <p:spPr>
          <a:xfrm>
            <a:off x="4800600" y="4284134"/>
            <a:ext cx="1693333" cy="334433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anchor="ctr"/>
          <a:lstStyle/>
          <a:p>
            <a:pPr algn="ctr" eaLnBrk="0" hangingPunct="0"/>
            <a:endParaRPr lang="zh-CN" altLang="en-US" sz="12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29" name="TextBox 68"/>
          <p:cNvSpPr/>
          <p:nvPr/>
        </p:nvSpPr>
        <p:spPr>
          <a:xfrm>
            <a:off x="4769999" y="4284134"/>
            <a:ext cx="1699503" cy="3181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发展</a:t>
            </a:r>
            <a:r>
              <a:rPr lang="en-US" altLang="zh-CN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(2000~2003</a:t>
            </a:r>
            <a:endParaRPr lang="zh-CN" altLang="en-US" sz="1467" b="1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30" name="矩形 69"/>
          <p:cNvSpPr/>
          <p:nvPr/>
        </p:nvSpPr>
        <p:spPr>
          <a:xfrm>
            <a:off x="3600452" y="5643034"/>
            <a:ext cx="1695449" cy="334433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anchor="ctr"/>
          <a:lstStyle/>
          <a:p>
            <a:pPr algn="ctr" eaLnBrk="0" hangingPunct="0"/>
            <a:endParaRPr lang="zh-CN" altLang="en-US" sz="12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41331" name="TextBox 70"/>
          <p:cNvSpPr/>
          <p:nvPr/>
        </p:nvSpPr>
        <p:spPr>
          <a:xfrm>
            <a:off x="3534038" y="5643034"/>
            <a:ext cx="1773241" cy="3181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起步</a:t>
            </a:r>
            <a:r>
              <a:rPr lang="en-US" altLang="zh-CN" sz="1467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(1996~1999)</a:t>
            </a:r>
            <a:endParaRPr lang="zh-CN" altLang="en-US" sz="1467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48499" name="Picture 3" descr="C:\Users\liuqiao\Desktop\pp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" y="1191685"/>
            <a:ext cx="6517216" cy="562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7" name="TextBox 7"/>
          <p:cNvSpPr/>
          <p:nvPr/>
        </p:nvSpPr>
        <p:spPr>
          <a:xfrm>
            <a:off x="6610831" y="1351193"/>
            <a:ext cx="495777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en-US" altLang="zh-CN" sz="1467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2016-2018 </a:t>
            </a:r>
            <a:r>
              <a:rPr lang="zh-CN" altLang="en-US" sz="1467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定位智慧城市物联网一卡通</a:t>
            </a:r>
          </a:p>
          <a:p>
            <a:pPr eaLnBrk="0" hangingPunct="0"/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国内首家推出完整的手机</a:t>
            </a:r>
            <a:r>
              <a:rPr lang="en-US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APP</a:t>
            </a: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、</a:t>
            </a:r>
            <a:r>
              <a:rPr lang="en-US" altLang="zh-CN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NFC</a:t>
            </a:r>
            <a:r>
              <a:rPr lang="zh-CN" altLang="en-US" sz="1333" dirty="0">
                <a:solidFill>
                  <a:srgbClr val="59595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手机、微信一卡通应用平台</a:t>
            </a:r>
          </a:p>
        </p:txBody>
      </p:sp>
    </p:spTree>
    <p:extLst>
      <p:ext uri="{BB962C8B-B14F-4D97-AF65-F5344CB8AC3E}">
        <p14:creationId xmlns:p14="http://schemas.microsoft.com/office/powerpoint/2010/main" val="28759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7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26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29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32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35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38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41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44" dur="500"/>
                                        <p:tgtEl>
                                          <p:spTgt spid="14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47" dur="500"/>
                                        <p:tgtEl>
                                          <p:spTgt spid="14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50" dur="5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53" dur="500"/>
                                        <p:tgtEl>
                                          <p:spTgt spid="14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56" dur="500"/>
                                        <p:tgtEl>
                                          <p:spTgt spid="14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59" dur="500"/>
                                        <p:tgtEl>
                                          <p:spTgt spid="14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62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bldLvl="0"/>
      <p:bldP spid="141316" grpId="0" bldLvl="0"/>
      <p:bldP spid="141317" grpId="0" bldLvl="0"/>
      <p:bldP spid="141318" grpId="0" bldLvl="0"/>
      <p:bldP spid="141319" grpId="0" bldLvl="0"/>
      <p:bldP spid="141320" grpId="0" bldLvl="0" animBg="1"/>
      <p:bldP spid="141321" grpId="0" bldLvl="0"/>
      <p:bldP spid="141322" grpId="0" bldLvl="0"/>
      <p:bldP spid="141323" grpId="0" bldLvl="0"/>
      <p:bldP spid="141324" grpId="0" bldLvl="0"/>
      <p:bldP spid="141325" grpId="0" bldLvl="0"/>
      <p:bldP spid="141326" grpId="0" bldLvl="0" animBg="1"/>
      <p:bldP spid="141327" grpId="0" bldLvl="0"/>
      <p:bldP spid="141328" grpId="0" bldLvl="0" animBg="1"/>
      <p:bldP spid="141329" grpId="0" bldLvl="0"/>
      <p:bldP spid="141330" grpId="0" bldLvl="0" animBg="1"/>
      <p:bldP spid="141331" grpId="0" bldLvl="0"/>
      <p:bldP spid="9237" grpId="0" bldLvl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39184" y="165101"/>
            <a:ext cx="8354483" cy="83608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0" hangingPunct="0"/>
            <a:r>
              <a:rPr lang="zh-CN" altLang="en-US" sz="3733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校园一卡通 </a:t>
            </a:r>
            <a:r>
              <a:rPr lang="en-US" altLang="zh-CN" sz="3733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Campus</a:t>
            </a:r>
            <a:endParaRPr lang="zh-CN" altLang="en-US" sz="3733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TextBox 60"/>
          <p:cNvSpPr/>
          <p:nvPr/>
        </p:nvSpPr>
        <p:spPr>
          <a:xfrm>
            <a:off x="336552" y="933451"/>
            <a:ext cx="2710999" cy="2974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达实门禁一卡通，不仅仅是门禁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...</a:t>
            </a:r>
            <a:endParaRPr lang="zh-CN" altLang="en-US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3" name="TextBox 28"/>
          <p:cNvSpPr/>
          <p:nvPr/>
        </p:nvSpPr>
        <p:spPr>
          <a:xfrm>
            <a:off x="1400514" y="330749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 eaLnBrk="0" fontAlgn="base" hangingPunct="0">
              <a:lnSpc>
                <a:spcPct val="150000"/>
              </a:lnSpc>
            </a:pPr>
            <a:r>
              <a:rPr lang="zh-CN" altLang="en-US" sz="1300" b="1" noProof="1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清华大学深圳研究生院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5" name="TextBox 28"/>
          <p:cNvSpPr/>
          <p:nvPr/>
        </p:nvSpPr>
        <p:spPr>
          <a:xfrm>
            <a:off x="4784890" y="330749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 eaLnBrk="0" hangingPunct="0">
              <a:lnSpc>
                <a:spcPct val="150000"/>
              </a:lnSpc>
            </a:pPr>
            <a:r>
              <a:rPr lang="zh-CN" altLang="en-US" sz="1300" b="1" noProof="1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深圳大学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26" name="Picture 5" descr="C:\Users\liuqiao\Desktop\20140506012743797.jpg"/>
          <p:cNvPicPr>
            <a:picLocks noChangeAspect="1"/>
          </p:cNvPicPr>
          <p:nvPr/>
        </p:nvPicPr>
        <p:blipFill>
          <a:blip r:embed="rId2"/>
          <a:srcRect t="15215" b="5922"/>
          <a:stretch>
            <a:fillRect/>
          </a:stretch>
        </p:blipFill>
        <p:spPr>
          <a:xfrm>
            <a:off x="8142571" y="1779390"/>
            <a:ext cx="2127249" cy="14435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TextBox 28"/>
          <p:cNvSpPr/>
          <p:nvPr/>
        </p:nvSpPr>
        <p:spPr>
          <a:xfrm>
            <a:off x="8169266" y="330749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 eaLnBrk="0" hangingPunct="0">
              <a:lnSpc>
                <a:spcPct val="150000"/>
              </a:lnSpc>
            </a:pPr>
            <a:r>
              <a:rPr lang="zh-CN" altLang="en-US" sz="1300" b="1" noProof="1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香港中文大学（深圳）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9" name="TextBox 28"/>
          <p:cNvSpPr/>
          <p:nvPr/>
        </p:nvSpPr>
        <p:spPr>
          <a:xfrm>
            <a:off x="1400514" y="591690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 eaLnBrk="0" hangingPunct="0">
              <a:lnSpc>
                <a:spcPct val="150000"/>
              </a:lnSpc>
            </a:pPr>
            <a:r>
              <a:rPr lang="zh-CN" altLang="en-US" sz="1300" b="1" noProof="1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深圳职业技术学院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1" name="TextBox 28"/>
          <p:cNvSpPr/>
          <p:nvPr/>
        </p:nvSpPr>
        <p:spPr>
          <a:xfrm>
            <a:off x="4784890" y="591690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 eaLnBrk="0" hangingPunct="0">
              <a:lnSpc>
                <a:spcPct val="150000"/>
              </a:lnSpc>
            </a:pPr>
            <a:r>
              <a:rPr lang="zh-CN" altLang="en-US" sz="1300" b="1" noProof="1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深圳宝安职业技术学校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3" name="TextBox 28"/>
          <p:cNvSpPr/>
          <p:nvPr/>
        </p:nvSpPr>
        <p:spPr>
          <a:xfrm>
            <a:off x="8169266" y="5916905"/>
            <a:ext cx="1909233" cy="3924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1300" b="1" noProof="1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深圳中学</a:t>
            </a:r>
            <a:endParaRPr lang="en-US" altLang="x-none" sz="1300" b="1" noProof="1"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4" name="图片 4" descr="2000"/>
          <p:cNvPicPr>
            <a:picLocks noChangeAspect="1"/>
          </p:cNvPicPr>
          <p:nvPr/>
        </p:nvPicPr>
        <p:blipFill>
          <a:blip r:embed="rId3"/>
          <a:srcRect l="9456" t="197" r="9236" b="16161"/>
          <a:stretch>
            <a:fillRect/>
          </a:stretch>
        </p:blipFill>
        <p:spPr>
          <a:xfrm>
            <a:off x="1292988" y="1842157"/>
            <a:ext cx="2080684" cy="14626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97" y="1777118"/>
            <a:ext cx="2127249" cy="1443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132" y="4388799"/>
            <a:ext cx="2127249" cy="1443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534" y="4388800"/>
            <a:ext cx="2124595" cy="144467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215" y="4467882"/>
            <a:ext cx="2127249" cy="14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715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39184" y="165101"/>
            <a:ext cx="8354483" cy="83608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0" hangingPunct="0"/>
            <a:r>
              <a:rPr lang="zh-CN" altLang="en-US" sz="3733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校园一卡通 </a:t>
            </a:r>
            <a:r>
              <a:rPr lang="en-US" altLang="zh-CN" sz="3733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Campus</a:t>
            </a:r>
            <a:endParaRPr lang="zh-CN" altLang="en-US" sz="3733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TextBox 60"/>
          <p:cNvSpPr/>
          <p:nvPr/>
        </p:nvSpPr>
        <p:spPr>
          <a:xfrm>
            <a:off x="336552" y="933451"/>
            <a:ext cx="2710999" cy="2974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达实门禁一卡通，不仅仅是门禁</a:t>
            </a:r>
            <a:r>
              <a:rPr lang="en-US" altLang="zh-CN" sz="1333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...</a:t>
            </a:r>
            <a:endParaRPr lang="zh-CN" altLang="en-US" sz="1333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3907"/>
              </p:ext>
            </p:extLst>
          </p:nvPr>
        </p:nvGraphicFramePr>
        <p:xfrm>
          <a:off x="983432" y="1772816"/>
          <a:ext cx="10441160" cy="4759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90"/>
                <a:gridCol w="2610290"/>
                <a:gridCol w="2610290"/>
                <a:gridCol w="2610290"/>
              </a:tblGrid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福永塘尾万里学校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深圳官田学校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龙城高级中学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平湖外国语学校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深圳市宝安中学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深圳兴华幼儿园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龙岗实验中学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深圳观澜湖外国语学校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深圳市富源学校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深圳市红岭中学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深圳兰著学校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深圳第八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高级中学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宝安区松岗中学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红岭中学高中部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altLang="en-US" sz="1200" b="1" u="none" strike="noStrike" kern="1200" baseline="0" dirty="0">
                          <a:effectLst/>
                        </a:rPr>
                        <a:t>宝龙</a:t>
                      </a:r>
                      <a:r>
                        <a:rPr lang="zh-CN" altLang="en-US" sz="1200" b="1" u="none" strike="noStrike" kern="1200" baseline="0" dirty="0" smtClean="0">
                          <a:effectLst/>
                        </a:rPr>
                        <a:t>学校</a:t>
                      </a:r>
                      <a:endParaRPr lang="zh-CN" altLang="en-US" sz="12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altLang="en-US" sz="1200" b="1" u="none" strike="noStrike" kern="1200" baseline="0" dirty="0">
                          <a:effectLst/>
                        </a:rPr>
                        <a:t>深圳行知职业技术学校</a:t>
                      </a:r>
                      <a:endParaRPr lang="zh-CN" altLang="en-US" sz="12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宝安第一外国语学校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丹提实验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深圳市贤义外国语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 smtClean="0">
                          <a:effectLst/>
                        </a:rPr>
                        <a:t>深圳第二实验中学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沙井中学门禁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深圳光明新区高级中学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 smtClean="0">
                          <a:effectLst/>
                        </a:rPr>
                        <a:t>深圳新田小学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深圳市第二实验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深圳坪洲小学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深圳市育新学校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深圳市横岗中学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深圳市南头中学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海湾中学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光明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小学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深圳第二外国语学校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深圳第二高级中学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 smtClean="0">
                          <a:effectLst/>
                        </a:rPr>
                        <a:t>深圳石岩中学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深圳市布吉高级中学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大浪实验学校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深圳实验学校（高中部）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 smtClean="0">
                          <a:effectLst/>
                        </a:rPr>
                        <a:t>深圳海韵学校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深圳市龙岗区新亚洲学校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深圳龙华新区大水坑小学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珠光小学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宝安灵芝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小学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深圳布吉中学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龙华同胜学校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蛇口育才三中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marL="0" marR="0" lv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u="none" strike="noStrike" kern="1200" baseline="0" dirty="0" smtClean="0">
                          <a:effectLst/>
                        </a:rPr>
                        <a:t>深圳市第七高级中学</a:t>
                      </a:r>
                      <a:endParaRPr lang="zh-CN" altLang="en-US" sz="1200" b="1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深圳市第三高级中学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龙华新区高峰学校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前海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marL="0" marR="0" lv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effectLst/>
                        </a:rPr>
                        <a:t>深圳外国语学校高中部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effectLst/>
                        </a:rPr>
                        <a:t>深圳市坪山中学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effectLst/>
                        </a:rPr>
                        <a:t>南山中英文学校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华侨城中学高中部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99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新城学校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深圳市体育运动学校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1" u="none" strike="noStrike" dirty="0" smtClean="0">
                          <a:effectLst/>
                        </a:rPr>
                        <a:t>民治小学</a:t>
                      </a:r>
                      <a:endParaRPr lang="zh-CN" alt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 smtClean="0">
                          <a:effectLst/>
                        </a:rPr>
                        <a:t>。。。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158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"/>
          <p:cNvSpPr/>
          <p:nvPr/>
        </p:nvSpPr>
        <p:spPr>
          <a:xfrm>
            <a:off x="1615017" y="1555751"/>
            <a:ext cx="5509683" cy="224366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达实校园</a:t>
            </a:r>
            <a:r>
              <a:rPr lang="zh-CN" altLang="en-US" sz="2000" dirty="0" smtClean="0"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：</a:t>
            </a:r>
            <a:r>
              <a:rPr lang="en-US" altLang="zh-CN" sz="2000" dirty="0" smtClean="0">
                <a:solidFill>
                  <a:srgbClr val="3F3F3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</a:t>
            </a: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双标准，三认证</a:t>
            </a:r>
          </a:p>
          <a:p>
            <a:pPr>
              <a:lnSpc>
                <a:spcPct val="150000"/>
              </a:lnSpc>
            </a:pPr>
            <a:r>
              <a:rPr lang="en-US" altLang="zh-CN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        LEED-CS + EB</a:t>
            </a: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铂金级</a:t>
            </a:r>
            <a:endParaRPr lang="en-US" altLang="zh-CN" sz="2133" dirty="0">
              <a:solidFill>
                <a:srgbClr val="009242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        国标设计</a:t>
            </a:r>
            <a:r>
              <a:rPr lang="en-US" altLang="zh-CN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+</a:t>
            </a: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运行三星级</a:t>
            </a:r>
            <a:endParaRPr lang="en-US" altLang="zh-CN" sz="2133" dirty="0">
              <a:solidFill>
                <a:srgbClr val="009242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               深标设计</a:t>
            </a:r>
            <a:r>
              <a:rPr lang="en-US" altLang="zh-CN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+</a:t>
            </a:r>
            <a:r>
              <a:rPr lang="zh-CN" altLang="en-US" sz="2133" dirty="0">
                <a:solidFill>
                  <a:srgbClr val="009242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运行铂金级</a:t>
            </a:r>
            <a:endParaRPr lang="zh-CN" altLang="en-US" sz="2133" dirty="0"/>
          </a:p>
        </p:txBody>
      </p:sp>
      <p:grpSp>
        <p:nvGrpSpPr>
          <p:cNvPr id="62" name="组合 8"/>
          <p:cNvGrpSpPr>
            <a:grpSpLocks noChangeAspect="1"/>
          </p:cNvGrpSpPr>
          <p:nvPr/>
        </p:nvGrpSpPr>
        <p:grpSpPr>
          <a:xfrm>
            <a:off x="1119718" y="4332818"/>
            <a:ext cx="5702300" cy="1602316"/>
            <a:chOff x="0" y="0"/>
            <a:chExt cx="4697600" cy="1319911"/>
          </a:xfrm>
        </p:grpSpPr>
        <p:pic>
          <p:nvPicPr>
            <p:cNvPr id="63" name="Picture 2" descr="C:\Documents and Settings\zengc\桌面\大楼奠基\LEED 铂金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0462" y="0"/>
              <a:ext cx="1197138" cy="11971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4" name="Picture 3" descr="C:\Documents and Settings\zengc\桌面\大楼奠基\绿建三星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7388" y="26311"/>
              <a:ext cx="1147257" cy="12936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" name="Picture 4" descr="C:\Documents and Settings\zengc\桌面\大楼奠基\深圳绿色建筑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346780" cy="1273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6" name="Picture 2" descr="C:\Documents and Settings\zengc\桌面\人视角度2（凡拓出图）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514351"/>
            <a:ext cx="2804584" cy="59287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" name="标题 3"/>
          <p:cNvSpPr/>
          <p:nvPr/>
        </p:nvSpPr>
        <p:spPr>
          <a:xfrm>
            <a:off x="584200" y="357717"/>
            <a:ext cx="3422651" cy="501651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r>
              <a:rPr lang="zh-CN" altLang="en-US" sz="25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附：</a:t>
            </a:r>
            <a:r>
              <a:rPr lang="zh-CN" altLang="en-US" sz="2500" b="1" noProof="1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达实校园介绍</a:t>
            </a:r>
            <a:endParaRPr lang="zh-CN" altLang="en-US" sz="2500" b="1" noProof="1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9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614834" y="859367"/>
            <a:ext cx="2643717" cy="5507567"/>
            <a:chOff x="8972" y="506"/>
            <a:chExt cx="3122" cy="65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 l="10669" t="10770" r="23409" b="2373"/>
            <a:stretch>
              <a:fillRect/>
            </a:stretch>
          </p:blipFill>
          <p:spPr>
            <a:xfrm>
              <a:off x="9039" y="574"/>
              <a:ext cx="2994" cy="62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972" y="506"/>
              <a:ext cx="3122" cy="650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" name="标题 3"/>
          <p:cNvSpPr/>
          <p:nvPr/>
        </p:nvSpPr>
        <p:spPr>
          <a:xfrm>
            <a:off x="609601" y="357717"/>
            <a:ext cx="7886700" cy="501651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r>
              <a:rPr lang="zh-CN" altLang="en-US" sz="25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附：</a:t>
            </a:r>
            <a:r>
              <a:rPr lang="zh-CN" altLang="en-US" sz="2500" b="1" noProof="1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达实校园介绍</a:t>
            </a:r>
            <a:endParaRPr lang="zh-CN" altLang="en-US" sz="2500" b="1" noProof="1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6" name="Picture 2" descr="C:\Documents and Settings\zengc\桌面\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1" y="1456267"/>
            <a:ext cx="1174749" cy="11768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 descr="C:\Documents and Settings\zengc\桌面\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1" y="3128434"/>
            <a:ext cx="1174749" cy="11747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4" descr="C:\Documents and Settings\zengc\桌面\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1" y="4887384"/>
            <a:ext cx="1174749" cy="11747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16"/>
          <p:cNvSpPr/>
          <p:nvPr/>
        </p:nvSpPr>
        <p:spPr>
          <a:xfrm>
            <a:off x="2269067" y="1456268"/>
            <a:ext cx="5812367" cy="11310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667"/>
              </a:lnSpc>
            </a:pPr>
            <a:r>
              <a:rPr lang="zh-CN" altLang="en-US" sz="16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一卡通平台</a:t>
            </a:r>
            <a:r>
              <a:rPr lang="en-US" altLang="zh-CN" sz="16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+APP</a:t>
            </a:r>
            <a:endParaRPr lang="zh-CN" altLang="en-US" sz="1600" b="1" noProof="1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>
              <a:lnSpc>
                <a:spcPts val="2667"/>
              </a:lnSpc>
            </a:pP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手机</a:t>
            </a:r>
            <a:r>
              <a:rPr lang="en-US" altLang="zh-CN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APP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实现智慧办公基于智能卡或手机进行身份认证，综合门禁、访客、停车、考勤、消费、信用凭证、办公设备控制等功能。 </a:t>
            </a:r>
            <a:endParaRPr lang="zh-CN" altLang="en-US" sz="1000" noProof="1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TextBox 17"/>
          <p:cNvSpPr/>
          <p:nvPr/>
        </p:nvSpPr>
        <p:spPr>
          <a:xfrm>
            <a:off x="2269067" y="2813051"/>
            <a:ext cx="5913967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667"/>
              </a:lnSpc>
            </a:pPr>
            <a:r>
              <a:rPr lang="en-US" altLang="zh-CN" sz="16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BIM+IBMS+FM</a:t>
            </a:r>
            <a:endParaRPr lang="zh-CN" altLang="en-US" sz="1600" b="1" noProof="1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>
              <a:lnSpc>
                <a:spcPts val="2667"/>
              </a:lnSpc>
            </a:pP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以三维可视化实现精确管理</a:t>
            </a:r>
            <a:r>
              <a:rPr lang="zh-CN" altLang="en-US" sz="1000" noProof="1" smtClean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为校园机电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设备人员提供移动办公，使用手机控制所有的机电设备。物业管理人员通过</a:t>
            </a:r>
            <a:r>
              <a:rPr lang="en-US" altLang="zh-CN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FM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设备设施管理系统，提供高效、即时的物业服务。</a:t>
            </a:r>
            <a:r>
              <a:rPr lang="en-US" altLang="zh-CN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BIM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建筑信息模型，为物业管理和机电运维操作提供三维可视的操控服务。</a:t>
            </a:r>
            <a:endParaRPr lang="zh-CN" altLang="en-US" sz="1000" noProof="1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TextBox 18"/>
          <p:cNvSpPr/>
          <p:nvPr/>
        </p:nvSpPr>
        <p:spPr>
          <a:xfrm>
            <a:off x="2269067" y="4730751"/>
            <a:ext cx="5913967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667"/>
              </a:lnSpc>
            </a:pPr>
            <a:r>
              <a:rPr lang="zh-CN" altLang="en-US" sz="16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达实智云</a:t>
            </a:r>
            <a:r>
              <a:rPr lang="en-US" altLang="zh-CN" sz="1600" b="1" noProof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DAS e Cloud</a:t>
            </a:r>
            <a:endParaRPr lang="zh-CN" altLang="en-US" sz="1600" b="1" noProof="1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>
              <a:lnSpc>
                <a:spcPts val="2667"/>
              </a:lnSpc>
            </a:pP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以“互联网</a:t>
            </a:r>
            <a:r>
              <a:rPr lang="en-US" altLang="zh-CN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+”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技术实现节能融合物联网、云技术、大数据及移动互联等技术，提供集中云端存储和计算服务，</a:t>
            </a:r>
            <a:r>
              <a:rPr lang="zh-CN" altLang="en-US" sz="1000" noProof="1" smtClean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在校园内 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“云”资源共享，让每个</a:t>
            </a:r>
            <a:r>
              <a:rPr lang="zh-CN" altLang="en-US" sz="1000" noProof="1" smtClean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入住校园都</a:t>
            </a:r>
            <a:r>
              <a:rPr lang="zh-CN" altLang="en-US" sz="1000" noProof="1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rPr>
              <a:t>拥有一整片“云”，为住户节省成本、提供便利。</a:t>
            </a:r>
            <a:endParaRPr lang="zh-CN" altLang="en-US" sz="1000" noProof="1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1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Box 60"/>
          <p:cNvSpPr/>
          <p:nvPr/>
        </p:nvSpPr>
        <p:spPr>
          <a:xfrm>
            <a:off x="431800" y="1001184"/>
            <a:ext cx="2689225" cy="309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eaLnBrk="0" hangingPunct="0"/>
            <a:r>
              <a:rPr lang="zh-CN" altLang="en-US" sz="133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达实门禁一卡通，不仅仅是门禁</a:t>
            </a:r>
            <a:r>
              <a:rPr lang="en-US" altLang="x-none" sz="133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...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75107" name="Picture 3" descr="推荐微信达实信息_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340" y="1999827"/>
            <a:ext cx="2538307" cy="25383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5108" name="TextBox 54"/>
          <p:cNvSpPr/>
          <p:nvPr/>
        </p:nvSpPr>
        <p:spPr>
          <a:xfrm>
            <a:off x="1502411" y="3416724"/>
            <a:ext cx="3646170" cy="561975"/>
          </a:xfrm>
          <a:prstGeom prst="rect">
            <a:avLst/>
          </a:prstGeom>
          <a:noFill/>
          <a:ln w="9525">
            <a:noFill/>
          </a:ln>
        </p:spPr>
        <p:txBody>
          <a:bodyPr wrap="none" lIns="127708" tIns="63853" rIns="127708" bIns="63853" anchor="t">
            <a:spAutoFit/>
          </a:bodyPr>
          <a:lstStyle/>
          <a:p>
            <a:pPr lvl="0" eaLnBrk="0" hangingPunct="0"/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汇报完毕，敬请指导！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175109" name="直接连接符 12"/>
          <p:cNvSpPr/>
          <p:nvPr/>
        </p:nvSpPr>
        <p:spPr>
          <a:xfrm>
            <a:off x="5817024" y="1612477"/>
            <a:ext cx="2116" cy="5183716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eaLnBrk="0" hangingPunct="0"/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5110" name="副标题 7"/>
          <p:cNvSpPr/>
          <p:nvPr/>
        </p:nvSpPr>
        <p:spPr>
          <a:xfrm>
            <a:off x="5969000" y="5395807"/>
            <a:ext cx="5776807" cy="129709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0" hangingPunct="0">
              <a:spcBef>
                <a:spcPct val="2000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欢迎关注  达实智能及</a:t>
            </a:r>
            <a:r>
              <a:rPr lang="zh-CN" altLang="en-US" sz="1865" b="1" dirty="0" smtClean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达实物联官方</a:t>
            </a: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微信</a:t>
            </a:r>
          </a:p>
          <a:p>
            <a:pPr lvl="0" eaLnBrk="0" hangingPunct="0">
              <a:spcBef>
                <a:spcPct val="20000"/>
              </a:spcBef>
            </a:pPr>
            <a:r>
              <a:rPr lang="zh-CN" altLang="en-US" sz="18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为您分享智慧城市和安防行业的</a:t>
            </a:r>
          </a:p>
          <a:p>
            <a:pPr lvl="0" eaLnBrk="0" hangingPunct="0">
              <a:spcBef>
                <a:spcPct val="20000"/>
              </a:spcBef>
            </a:pPr>
            <a:r>
              <a:rPr lang="zh-CN" altLang="en-US" sz="1865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最新资讯</a:t>
            </a:r>
            <a:r>
              <a:rPr lang="zh-CN" altLang="en-US" sz="1865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及</a:t>
            </a:r>
            <a:r>
              <a:rPr lang="zh-CN" altLang="en-US" sz="1865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专家深度分析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2" charset="0"/>
            </a:endParaRPr>
          </a:p>
        </p:txBody>
      </p:sp>
      <p:sp>
        <p:nvSpPr>
          <p:cNvPr id="175111" name="TextBox 3"/>
          <p:cNvSpPr/>
          <p:nvPr/>
        </p:nvSpPr>
        <p:spPr>
          <a:xfrm>
            <a:off x="272441" y="4991100"/>
            <a:ext cx="5118710" cy="167045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r" eaLnBrk="0" hangingPunct="0"/>
            <a:r>
              <a:rPr lang="zh-CN" altLang="en-US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深圳达实物联网技术有限公司</a:t>
            </a:r>
            <a:endParaRPr lang="en-US" altLang="x-none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zh-CN" altLang="en-US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地址</a:t>
            </a:r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: </a:t>
            </a:r>
            <a:r>
              <a:rPr lang="zh-CN" altLang="en-US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深圳市南山区高新园科技南三路</a:t>
            </a:r>
            <a:r>
              <a:rPr lang="en-US" altLang="zh-CN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7</a:t>
            </a:r>
            <a:r>
              <a:rPr lang="zh-CN" altLang="en-US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号达实智能大厦</a:t>
            </a:r>
            <a:r>
              <a:rPr lang="en-US" altLang="zh-CN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14</a:t>
            </a:r>
            <a:r>
              <a:rPr lang="zh-CN" altLang="en-US" sz="1465" dirty="0" smtClean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楼</a:t>
            </a:r>
            <a:endParaRPr lang="zh-CN" altLang="en-US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zh-CN" altLang="en-US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电话</a:t>
            </a:r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: 0755-86368199</a:t>
            </a:r>
            <a:endParaRPr lang="zh-CN" altLang="en-US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zh-CN" altLang="en-US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传真</a:t>
            </a:r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: 0755-86368155</a:t>
            </a:r>
            <a:endParaRPr lang="zh-CN" altLang="en-US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zh-CN" altLang="en-US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邮编：</a:t>
            </a:r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518057</a:t>
            </a:r>
            <a:endParaRPr lang="zh-CN" altLang="en-US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zh-CN" altLang="en-US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网址：</a:t>
            </a:r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  <a:hlinkClick r:id="rId3"/>
              </a:rPr>
              <a:t>www.csdas.cn</a:t>
            </a:r>
            <a:endParaRPr lang="en-US" altLang="x-none" sz="1465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pPr lvl="0" algn="r" eaLnBrk="0" hangingPunct="0"/>
            <a:r>
              <a:rPr lang="en-US" altLang="x-none" sz="1465" dirty="0">
                <a:solidFill>
                  <a:srgbClr val="7F7F7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E-mail:sales@csdas.cn</a:t>
            </a:r>
          </a:p>
        </p:txBody>
      </p:sp>
      <p:pic>
        <p:nvPicPr>
          <p:cNvPr id="2" name="Picture 3" descr="C:\Documents and Settings\zengc\桌面\二维码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5540" y="1999827"/>
            <a:ext cx="2834640" cy="30666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936375" y="530407"/>
            <a:ext cx="8399986" cy="6667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  </a:t>
            </a:r>
            <a:r>
              <a:rPr lang="en-US" altLang="zh-CN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Contents</a:t>
            </a:r>
          </a:p>
          <a:p>
            <a:pPr rtl="0" fontAlgn="auto">
              <a:spcAft>
                <a:spcPts val="0"/>
              </a:spcAft>
              <a:defRPr/>
            </a:pPr>
            <a:endParaRPr lang="zh-CN" altLang="en-US" sz="3333" b="1" kern="0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50720" y="2708920"/>
            <a:ext cx="4193551" cy="928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二、需求分析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5242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二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、需求分析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81" y="1732987"/>
            <a:ext cx="1928812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81" y="2651340"/>
            <a:ext cx="1928812" cy="71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241416" y="1659867"/>
            <a:ext cx="722833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打造成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智慧校园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利用校园互联互通的网络基础建立一卡通系统平台，融合到校园智能化管理平台，让校园变得更智慧。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提升学校管理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服务水平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加强物业管理人员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对校园的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高效管理，如发生安全事件，可迅速通过平台调取相关信息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提升校园的安防等级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增加访客系统与门禁、通道、梯控的联动能力，增加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对校园突发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事件的处理、应变能力。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用电子的方式代替传统人工管理的模式，实现通过平台对重要区域的管控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提升校园形象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提升校园的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形象，符合对内外部人员严格管控的要求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快速的访客流程及各区域的管控为来访者提供更直观的体验。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优化用户体验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通过物联网、生物识别等新技术，智慧人性化的设计服务，优化用户的体验感。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81" y="4494788"/>
            <a:ext cx="1928812" cy="8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81" y="3531500"/>
            <a:ext cx="192881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343" y="5557232"/>
            <a:ext cx="1932950" cy="9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936375" y="530407"/>
            <a:ext cx="8399986" cy="6667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  </a:t>
            </a:r>
            <a:r>
              <a:rPr lang="en-US" altLang="zh-CN" sz="3333" b="1" kern="0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Contents</a:t>
            </a:r>
          </a:p>
          <a:p>
            <a:pPr rtl="0" fontAlgn="auto">
              <a:spcAft>
                <a:spcPts val="0"/>
              </a:spcAft>
              <a:defRPr/>
            </a:pPr>
            <a:endParaRPr lang="zh-CN" altLang="en-US" sz="3333" b="1" kern="0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50721" y="2708920"/>
            <a:ext cx="3662680" cy="928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三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Arial" panose="020B0604020202020204" pitchFamily="34" charset="0"/>
              </a:rPr>
              <a:t>、解决方案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5"/>
          <p:cNvSpPr txBox="1"/>
          <p:nvPr/>
        </p:nvSpPr>
        <p:spPr>
          <a:xfrm>
            <a:off x="419100" y="412750"/>
            <a:ext cx="6946265" cy="524240"/>
          </a:xfrm>
          <a:prstGeom prst="rect">
            <a:avLst/>
          </a:prstGeom>
          <a:noFill/>
          <a:ln w="9525">
            <a:noFill/>
          </a:ln>
        </p:spPr>
        <p:txBody>
          <a:bodyPr wrap="square" lIns="80259" tIns="40129" rIns="80259" bIns="40129">
            <a:spAutoFit/>
          </a:bodyPr>
          <a:lstStyle/>
          <a:p>
            <a:pPr lvl="0" algn="l" defTabSz="685800" eaLnBrk="1" hangingPunct="1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三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j-cs"/>
                <a:sym typeface="微软雅黑" panose="020B0503020204020204" pitchFamily="2" charset="-122"/>
              </a:rPr>
              <a:t>、解决方案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18" name="Text Box 5"/>
          <p:cNvSpPr>
            <a:spLocks noChangeArrowheads="1"/>
          </p:cNvSpPr>
          <p:nvPr/>
        </p:nvSpPr>
        <p:spPr bwMode="auto">
          <a:xfrm>
            <a:off x="1199456" y="1647047"/>
            <a:ext cx="97210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按照“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集中管理、统一控制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”的设计理念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安全控制、方便管理、人性化服务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”的目标，根据各种场所的不同管理要求进行一卡通系统建设，为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智慧校园的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管理提供辅助手段，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为入驻单位和人员提供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人性化、高体验感、可扩展的智慧</a:t>
            </a:r>
            <a:r>
              <a:rPr lang="zh-CN" altLang="en-US" sz="16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16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63521" y="2902123"/>
            <a:ext cx="8828652" cy="3312368"/>
            <a:chOff x="1272481" y="2505869"/>
            <a:chExt cx="8424862" cy="3095625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1272481" y="2505869"/>
              <a:ext cx="8424862" cy="3095625"/>
            </a:xfrm>
            <a:prstGeom prst="roundRect">
              <a:avLst>
                <a:gd name="adj" fmla="val 910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418" y="2605882"/>
              <a:ext cx="1733550" cy="117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2"/>
            <p:cNvSpPr txBox="1"/>
            <p:nvPr/>
          </p:nvSpPr>
          <p:spPr>
            <a:xfrm>
              <a:off x="1704281" y="3729832"/>
              <a:ext cx="1285875" cy="379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统一数据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5776218" y="3729832"/>
              <a:ext cx="1285875" cy="379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统一结算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4"/>
            <p:cNvSpPr txBox="1"/>
            <p:nvPr/>
          </p:nvSpPr>
          <p:spPr>
            <a:xfrm>
              <a:off x="3775968" y="3729832"/>
              <a:ext cx="1285875" cy="324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2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卡务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4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7406" y="4088607"/>
              <a:ext cx="182403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7"/>
            <p:cNvSpPr txBox="1"/>
            <p:nvPr/>
          </p:nvSpPr>
          <p:spPr>
            <a:xfrm>
              <a:off x="7847906" y="3725873"/>
              <a:ext cx="1284287" cy="324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智慧</a:t>
              </a:r>
              <a:r>
                <a:rPr lang="zh-CN" altLang="en-US" sz="12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731" y="2605882"/>
              <a:ext cx="1814512" cy="116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731" y="4088607"/>
              <a:ext cx="18303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381" y="4088607"/>
              <a:ext cx="1755775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21"/>
            <p:cNvSpPr txBox="1"/>
            <p:nvPr/>
          </p:nvSpPr>
          <p:spPr>
            <a:xfrm>
              <a:off x="1828106" y="5147469"/>
              <a:ext cx="1392237" cy="381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集中管理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2"/>
            <p:cNvSpPr txBox="1"/>
            <p:nvPr/>
          </p:nvSpPr>
          <p:spPr>
            <a:xfrm>
              <a:off x="5800031" y="5185569"/>
              <a:ext cx="1393825" cy="381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个性化定制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23"/>
            <p:cNvSpPr txBox="1"/>
            <p:nvPr/>
          </p:nvSpPr>
          <p:spPr>
            <a:xfrm>
              <a:off x="3985518" y="5147469"/>
              <a:ext cx="1392238" cy="381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多级控制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25"/>
            <p:cNvSpPr txBox="1"/>
            <p:nvPr/>
          </p:nvSpPr>
          <p:spPr>
            <a:xfrm>
              <a:off x="7800281" y="5185569"/>
              <a:ext cx="1393825" cy="381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数据挖掘</a:t>
              </a:r>
              <a:endParaRPr lang="en-US" altLang="zh-CN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图片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418" y="4088607"/>
              <a:ext cx="173355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128" y="3007439"/>
            <a:ext cx="1912798" cy="1209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9769" y="3007439"/>
            <a:ext cx="1839926" cy="11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50716A05KWBG">
  <a:themeElements>
    <a:clrScheme name="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046FB6"/>
      </a:accent1>
      <a:accent2>
        <a:srgbClr val="22B1DE"/>
      </a:accent2>
      <a:accent3>
        <a:srgbClr val="FFFFFF"/>
      </a:accent3>
      <a:accent4>
        <a:srgbClr val="3C3E3F"/>
      </a:accent4>
      <a:accent5>
        <a:srgbClr val="AABBD7"/>
      </a:accent5>
      <a:accent6>
        <a:srgbClr val="1E9EC7"/>
      </a:accent6>
      <a:hlink>
        <a:srgbClr val="00B0F0"/>
      </a:hlink>
      <a:folHlink>
        <a:srgbClr val="AFB2B4"/>
      </a:folHlink>
    </a:clrScheme>
    <a:fontScheme name="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47494B"/>
        </a:dk1>
        <a:lt1>
          <a:srgbClr val="FFFFFF"/>
        </a:lt1>
        <a:dk2>
          <a:srgbClr val="454749"/>
        </a:dk2>
        <a:lt2>
          <a:srgbClr val="EAF5FC"/>
        </a:lt2>
        <a:accent1>
          <a:srgbClr val="046FB6"/>
        </a:accent1>
        <a:accent2>
          <a:srgbClr val="22B1DE"/>
        </a:accent2>
        <a:accent3>
          <a:srgbClr val="FFFFFF"/>
        </a:accent3>
        <a:accent4>
          <a:srgbClr val="3C3E3F"/>
        </a:accent4>
        <a:accent5>
          <a:srgbClr val="AABBD7"/>
        </a:accent5>
        <a:accent6>
          <a:srgbClr val="1E9EC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50716A05KWBG">
  <a:themeElements>
    <a:clrScheme name="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046FB6"/>
      </a:accent1>
      <a:accent2>
        <a:srgbClr val="22B1DE"/>
      </a:accent2>
      <a:accent3>
        <a:srgbClr val="FFFFFF"/>
      </a:accent3>
      <a:accent4>
        <a:srgbClr val="3C3E3F"/>
      </a:accent4>
      <a:accent5>
        <a:srgbClr val="AABBD7"/>
      </a:accent5>
      <a:accent6>
        <a:srgbClr val="1E9EC7"/>
      </a:accent6>
      <a:hlink>
        <a:srgbClr val="00B0F0"/>
      </a:hlink>
      <a:folHlink>
        <a:srgbClr val="AFB2B4"/>
      </a:folHlink>
    </a:clrScheme>
    <a:fontScheme name="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47494B"/>
        </a:dk1>
        <a:lt1>
          <a:srgbClr val="FFFFFF"/>
        </a:lt1>
        <a:dk2>
          <a:srgbClr val="454749"/>
        </a:dk2>
        <a:lt2>
          <a:srgbClr val="EAF5FC"/>
        </a:lt2>
        <a:accent1>
          <a:srgbClr val="046FB6"/>
        </a:accent1>
        <a:accent2>
          <a:srgbClr val="22B1DE"/>
        </a:accent2>
        <a:accent3>
          <a:srgbClr val="FFFFFF"/>
        </a:accent3>
        <a:accent4>
          <a:srgbClr val="3C3E3F"/>
        </a:accent4>
        <a:accent5>
          <a:srgbClr val="AABBD7"/>
        </a:accent5>
        <a:accent6>
          <a:srgbClr val="1E9EC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7256</TotalTime>
  <Words>5392</Words>
  <Application>Microsoft Office PowerPoint</Application>
  <PresentationFormat>自定义</PresentationFormat>
  <Paragraphs>565</Paragraphs>
  <Slides>54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56" baseType="lpstr">
      <vt:lpstr>A000120150716A05KWBG</vt:lpstr>
      <vt:lpstr>1_A000120150716A05KWBG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智慧校园一卡通解决方案V4.5</dc:title>
  <dc:creator>XieJunjie</dc:creator>
  <cp:lastModifiedBy>曹文</cp:lastModifiedBy>
  <cp:revision>1191</cp:revision>
  <dcterms:created xsi:type="dcterms:W3CDTF">2013-01-25T01:44:00Z</dcterms:created>
  <dcterms:modified xsi:type="dcterms:W3CDTF">2019-12-04T03:27:54Z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